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8" r:id="rId3"/>
    <p:sldId id="259" r:id="rId4"/>
    <p:sldId id="257" r:id="rId5"/>
    <p:sldId id="266" r:id="rId6"/>
    <p:sldId id="260" r:id="rId7"/>
    <p:sldId id="356" r:id="rId8"/>
    <p:sldId id="262" r:id="rId9"/>
    <p:sldId id="261" r:id="rId10"/>
    <p:sldId id="338" r:id="rId11"/>
    <p:sldId id="281" r:id="rId12"/>
    <p:sldId id="368" r:id="rId13"/>
    <p:sldId id="369" r:id="rId14"/>
    <p:sldId id="346" r:id="rId15"/>
    <p:sldId id="336" r:id="rId16"/>
    <p:sldId id="344" r:id="rId17"/>
    <p:sldId id="347" r:id="rId18"/>
    <p:sldId id="339" r:id="rId19"/>
    <p:sldId id="267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45" r:id="rId29"/>
    <p:sldId id="268" r:id="rId30"/>
    <p:sldId id="350" r:id="rId31"/>
    <p:sldId id="351" r:id="rId32"/>
    <p:sldId id="367" r:id="rId33"/>
    <p:sldId id="352" r:id="rId34"/>
    <p:sldId id="275" r:id="rId35"/>
    <p:sldId id="297" r:id="rId36"/>
    <p:sldId id="354" r:id="rId37"/>
    <p:sldId id="355" r:id="rId38"/>
    <p:sldId id="353" r:id="rId39"/>
    <p:sldId id="278" r:id="rId40"/>
    <p:sldId id="327" r:id="rId41"/>
    <p:sldId id="298" r:id="rId42"/>
    <p:sldId id="301" r:id="rId43"/>
    <p:sldId id="299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5" r:id="rId5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AFFD5"/>
    <a:srgbClr val="006666"/>
    <a:srgbClr val="004846"/>
    <a:srgbClr val="FFFFFF"/>
    <a:srgbClr val="FFF2E5"/>
    <a:srgbClr val="6600CC"/>
    <a:srgbClr val="FFE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3388" autoAdjust="0"/>
  </p:normalViewPr>
  <p:slideViewPr>
    <p:cSldViewPr snapToGrid="0">
      <p:cViewPr varScale="1">
        <p:scale>
          <a:sx n="146" d="100"/>
          <a:sy n="146" d="100"/>
        </p:scale>
        <p:origin x="-6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6BBE8BA-262D-4A32-AC42-0F7A2A138515}" type="slidenum">
              <a:rPr lang="en-US" sz="1200" smtClean="0">
                <a:latin typeface="Times New Roman" pitchFamily="18" charset="0"/>
              </a:rPr>
              <a:pPr eaLnBrk="1" hangingPunct="1"/>
              <a:t>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D667991-4BDE-4B86-A95A-695FD7FF1C99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6BDB67F-D980-459F-B9F4-B2A4BF0F7DE9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F7D42B5-E74B-4BC5-B971-F90534C1C847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5B4E0D9-EDC0-46B7-8607-53F80F1A71A5}" type="slidenum">
              <a:rPr lang="en-US" sz="1200" smtClean="0">
                <a:latin typeface="Times New Roman" pitchFamily="18" charset="0"/>
              </a:rPr>
              <a:pPr eaLnBrk="1" hangingPunct="1"/>
              <a:t>16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899AEE3-271E-4FCB-953E-FD94B20880BB}" type="slidenum">
              <a:rPr lang="en-US" sz="1200" smtClean="0">
                <a:latin typeface="Times New Roman" pitchFamily="18" charset="0"/>
              </a:rPr>
              <a:pPr eaLnBrk="1" hangingPunct="1"/>
              <a:t>17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73C1E07D-D362-465E-BA1B-E5F2C1EC3169}" type="slidenum">
              <a:rPr 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 guesses total if there are N words in the dictionary. This assumes that the random number generator can pick the same word multiple times. If you never select a random word that you’ve already guessed, then it would require roughly N/2 guesses on average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Answer, log (n)     (that’s log with a base of 2)</a:t>
            </a:r>
          </a:p>
          <a:p>
            <a:r>
              <a:rPr lang="en-US" smtClean="0"/>
              <a:t>                2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C7C26503-DD3F-47E5-B8AB-505D84BAB525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68B52B0-C944-48F6-9D6E-A2626B139D1A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5A686C9-4CD1-4435-A3F0-3AC2D4351C03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342EB16-FAA1-41EB-8E9E-5147C60F37F2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A4247F5-F3FC-4B02-9358-3F14C7C384EA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802BC49A-58F6-4A92-9497-B6A7293E5508}" type="slidenum">
              <a:rPr lang="en-US" sz="1200" smtClean="0">
                <a:latin typeface="Times New Roman" pitchFamily="18" charset="0"/>
              </a:rPr>
              <a:pPr eaLnBrk="1" hangingPunct="1"/>
              <a:t>36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37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38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CA0C560-B466-4799-BB55-93332A71DE72}" type="slidenum">
              <a:rPr lang="en-US" sz="1200" smtClean="0">
                <a:latin typeface="Times New Roman" pitchFamily="18" charset="0"/>
              </a:rPr>
              <a:pPr eaLnBrk="1" hangingPunct="1"/>
              <a:t>39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B724142-724C-49EB-94E6-9E421D66AB85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40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41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42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FB9CEF8-4767-4EAB-9958-DE767A912C86}" type="slidenum">
              <a:rPr lang="en-US" sz="1200" smtClean="0">
                <a:latin typeface="Times New Roman" pitchFamily="18" charset="0"/>
              </a:rPr>
              <a:pPr eaLnBrk="1" hangingPunct="1"/>
              <a:t>43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6D79B3C-794B-4F96-8B21-3A30134167AC}" type="slidenum">
              <a:rPr lang="en-US" sz="1200" smtClean="0">
                <a:latin typeface="Times New Roman" pitchFamily="18" charset="0"/>
              </a:rPr>
              <a:pPr eaLnBrk="1" hangingPunct="1"/>
              <a:t>44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9A5AB298-5425-4090-A558-36089A382C57}" type="slidenum">
              <a:rPr lang="en-US" sz="1200" smtClean="0">
                <a:latin typeface="Times New Roman" pitchFamily="18" charset="0"/>
              </a:rPr>
              <a:pPr eaLnBrk="1" hangingPunct="1"/>
              <a:t>45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F62664EE-620B-41FE-A8C3-E31F94DA4834}" type="slidenum">
              <a:rPr lang="en-US" sz="1200" smtClean="0">
                <a:latin typeface="Times New Roman" pitchFamily="18" charset="0"/>
              </a:rPr>
              <a:pPr eaLnBrk="1" hangingPunct="1"/>
              <a:t>46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6320E0A-5785-427C-AB3D-C9AB1E11742B}" type="slidenum">
              <a:rPr lang="en-US" sz="1200" smtClean="0">
                <a:latin typeface="Times New Roman" pitchFamily="18" charset="0"/>
              </a:rPr>
              <a:pPr eaLnBrk="1" hangingPunct="1"/>
              <a:t>47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E75162D5-BB89-48F8-935F-4C2BBC940EE8}" type="slidenum">
              <a:rPr lang="en-US" sz="1200" smtClean="0">
                <a:latin typeface="Times New Roman" pitchFamily="18" charset="0"/>
              </a:rPr>
              <a:pPr eaLnBrk="1" hangingPunct="1"/>
              <a:t>48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BA48150-1BE8-4EB7-BCF7-3E370B940488}" type="slidenum">
              <a:rPr lang="en-US" sz="1200" smtClean="0">
                <a:latin typeface="Times New Roman" pitchFamily="18" charset="0"/>
              </a:rPr>
              <a:pPr eaLnBrk="1" hangingPunct="1"/>
              <a:t>49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5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E4E9A98-CB7C-4957-97FB-014507CFA74E}" type="slidenum">
              <a:rPr lang="en-US" sz="1200" smtClean="0">
                <a:latin typeface="Times New Roman" pitchFamily="18" charset="0"/>
              </a:rPr>
              <a:pPr eaLnBrk="1" hangingPunct="1"/>
              <a:t>50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EC5653E-6099-4BA5-BECF-8E350014D180}" type="slidenum">
              <a:rPr lang="en-US" sz="1200" smtClean="0">
                <a:latin typeface="Times New Roman" pitchFamily="18" charset="0"/>
              </a:rPr>
              <a:pPr eaLnBrk="1" hangingPunct="1"/>
              <a:t>51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41CC940-9686-4292-845E-2301F4CCE07D}" type="slidenum">
              <a:rPr lang="en-US" sz="1200" smtClean="0">
                <a:latin typeface="Times New Roman" pitchFamily="18" charset="0"/>
              </a:rPr>
              <a:pPr eaLnBrk="1" hangingPunct="1"/>
              <a:t>52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30121A4-89D3-4810-8883-321D296473D3}" type="slidenum">
              <a:rPr lang="en-US" sz="1200" smtClean="0">
                <a:latin typeface="Times New Roman" pitchFamily="18" charset="0"/>
              </a:rPr>
              <a:pPr eaLnBrk="1" hangingPunct="1"/>
              <a:t>53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B4DDC11-B02F-43BF-ADCE-A519E534BEDB}" type="slidenum">
              <a:rPr lang="en-US" sz="1200" smtClean="0">
                <a:latin typeface="Times New Roman" pitchFamily="18" charset="0"/>
              </a:rPr>
              <a:pPr eaLnBrk="1" hangingPunct="1"/>
              <a:t>6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D2FC0A42-45ED-4D7B-A05B-D8C1672B015E}" type="slidenum">
              <a:rPr lang="en-US" sz="1200" smtClean="0">
                <a:latin typeface="Times New Roman" pitchFamily="18" charset="0"/>
              </a:rPr>
              <a:pPr eaLnBrk="1" hangingPunct="1"/>
              <a:t>7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8322B5-DA06-47C5-B7D4-A7C667DD3A08}" type="slidenum">
              <a:rPr lang="en-US" sz="1200" smtClean="0">
                <a:latin typeface="Times New Roman" pitchFamily="18" charset="0"/>
              </a:rPr>
              <a:pPr eaLnBrk="1" hangingPunct="1"/>
              <a:t>8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DA7EE3C-42BE-48CB-B0FE-7B40CB015411}" type="slidenum">
              <a:rPr lang="en-US" sz="1200" smtClean="0">
                <a:latin typeface="Times New Roman" pitchFamily="18" charset="0"/>
              </a:rPr>
              <a:pPr eaLnBrk="1" hangingPunct="1"/>
              <a:t>9</a:t>
            </a:fld>
            <a:endParaRPr lang="en-US" sz="1200" smtClean="0"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10"/>
          <p:cNvSpPr txBox="1">
            <a:spLocks noChangeArrowheads="1"/>
          </p:cNvSpPr>
          <p:nvPr/>
        </p:nvSpPr>
        <p:spPr bwMode="auto">
          <a:xfrm>
            <a:off x="3657600" y="2362200"/>
            <a:ext cx="204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>
                <a:solidFill>
                  <a:srgbClr val="008080"/>
                </a:solidFill>
              </a:rPr>
              <a:t>Lecture #1</a:t>
            </a:r>
          </a:p>
        </p:txBody>
      </p:sp>
      <p:sp>
        <p:nvSpPr>
          <p:cNvPr id="3076" name="WordArt 12"/>
          <p:cNvSpPr>
            <a:spLocks noChangeArrowheads="1" noChangeShapeType="1" noTextEdit="1"/>
          </p:cNvSpPr>
          <p:nvPr/>
        </p:nvSpPr>
        <p:spPr bwMode="auto">
          <a:xfrm>
            <a:off x="1676400" y="114300"/>
            <a:ext cx="2409825" cy="12192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Arial Black"/>
              </a:rPr>
              <a:t>Welcome to</a:t>
            </a:r>
          </a:p>
        </p:txBody>
      </p:sp>
      <p:sp>
        <p:nvSpPr>
          <p:cNvPr id="3085" name="WordArt 13"/>
          <p:cNvSpPr>
            <a:spLocks noChangeArrowheads="1" noChangeShapeType="1" noTextEdit="1"/>
          </p:cNvSpPr>
          <p:nvPr/>
        </p:nvSpPr>
        <p:spPr bwMode="auto">
          <a:xfrm>
            <a:off x="1457325" y="1417638"/>
            <a:ext cx="6462713" cy="8524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0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latin typeface="Impact"/>
              </a:rPr>
              <a:t>Computer Science 32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3437966"/>
            <a:ext cx="7845417" cy="3046988"/>
            <a:chOff x="609600" y="3733800"/>
            <a:chExt cx="8903789" cy="3046988"/>
          </a:xfrm>
        </p:grpSpPr>
        <p:sp>
          <p:nvSpPr>
            <p:cNvPr id="3077" name="Text Box 13"/>
            <p:cNvSpPr txBox="1">
              <a:spLocks noChangeArrowheads="1"/>
            </p:cNvSpPr>
            <p:nvPr/>
          </p:nvSpPr>
          <p:spPr bwMode="auto">
            <a:xfrm>
              <a:off x="609600" y="3733800"/>
              <a:ext cx="8903789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dirty="0"/>
                <a:t>Professor: </a:t>
              </a:r>
              <a:r>
                <a:rPr lang="en-US" dirty="0">
                  <a:solidFill>
                    <a:srgbClr val="800000"/>
                  </a:solidFill>
                </a:rPr>
                <a:t>Carey </a:t>
              </a:r>
              <a:r>
                <a:rPr lang="en-US" dirty="0" err="1">
                  <a:solidFill>
                    <a:srgbClr val="800000"/>
                  </a:solidFill>
                </a:rPr>
                <a:t>Nachenberg</a:t>
              </a:r>
              <a:r>
                <a:rPr lang="en-US" dirty="0">
                  <a:solidFill>
                    <a:srgbClr val="800000"/>
                  </a:solidFill>
                </a:rPr>
                <a:t> (</a:t>
              </a:r>
              <a:r>
                <a:rPr lang="en-US" i="1" dirty="0">
                  <a:solidFill>
                    <a:srgbClr val="6600FF"/>
                  </a:solidFill>
                </a:rPr>
                <a:t>Please call me “Carey”)</a:t>
              </a:r>
            </a:p>
            <a:p>
              <a:pPr eaLnBrk="1" hangingPunct="1"/>
              <a:r>
                <a:rPr lang="en-US" dirty="0"/>
                <a:t>E-mail: </a:t>
              </a:r>
              <a:r>
                <a:rPr lang="en-US" dirty="0">
                  <a:solidFill>
                    <a:srgbClr val="800000"/>
                  </a:solidFill>
                </a:rPr>
                <a:t>climberkip@gmail.com</a:t>
              </a:r>
            </a:p>
            <a:p>
              <a:pPr eaLnBrk="1" hangingPunct="1"/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Class info</a:t>
              </a:r>
              <a:r>
                <a:rPr lang="en-US" dirty="0" smtClean="0"/>
                <a:t>:      </a:t>
              </a:r>
              <a:r>
                <a:rPr lang="en-US" dirty="0" smtClean="0">
                  <a:solidFill>
                    <a:srgbClr val="800000"/>
                  </a:solidFill>
                </a:rPr>
                <a:t>M/W </a:t>
              </a:r>
              <a:r>
                <a:rPr lang="en-US" dirty="0">
                  <a:solidFill>
                    <a:srgbClr val="800000"/>
                  </a:solidFill>
                </a:rPr>
                <a:t>10am-12pm, </a:t>
              </a:r>
              <a:r>
                <a:rPr lang="en-US" dirty="0" smtClean="0">
                  <a:solidFill>
                    <a:srgbClr val="800000"/>
                  </a:solidFill>
                </a:rPr>
                <a:t>3400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  <a:endParaRPr lang="en-US" dirty="0">
                <a:solidFill>
                  <a:srgbClr val="800000"/>
                </a:solidFill>
              </a:endParaRPr>
            </a:p>
            <a:p>
              <a:pPr eaLnBrk="1" hangingPunct="1"/>
              <a:r>
                <a:rPr lang="en-US" dirty="0"/>
                <a:t>Office hours: </a:t>
              </a:r>
              <a:r>
                <a:rPr lang="en-US" dirty="0" smtClean="0">
                  <a:solidFill>
                    <a:srgbClr val="800000"/>
                  </a:solidFill>
                </a:rPr>
                <a:t>4549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</a:p>
            <a:p>
              <a:pPr eaLnBrk="1" hangingPunct="1"/>
              <a:r>
                <a:rPr lang="en-US" dirty="0">
                  <a:solidFill>
                    <a:srgbClr val="800000"/>
                  </a:solidFill>
                </a:rPr>
                <a:t> </a:t>
              </a:r>
              <a:r>
                <a:rPr lang="en-US" dirty="0" smtClean="0">
                  <a:solidFill>
                    <a:srgbClr val="800000"/>
                  </a:solidFill>
                </a:rPr>
                <a:t>                       </a:t>
              </a:r>
            </a:p>
            <a:p>
              <a:pPr eaLnBrk="1" hangingPunct="1"/>
              <a:endParaRPr lang="en-US" dirty="0" smtClean="0"/>
            </a:p>
            <a:p>
              <a:pPr eaLnBrk="1" hangingPunct="1"/>
              <a:r>
                <a:rPr lang="en-US" dirty="0" smtClean="0"/>
                <a:t>My Office:     </a:t>
              </a:r>
              <a:r>
                <a:rPr lang="en-US" dirty="0" smtClean="0">
                  <a:solidFill>
                    <a:srgbClr val="800000"/>
                  </a:solidFill>
                </a:rPr>
                <a:t>4531N </a:t>
              </a:r>
              <a:r>
                <a:rPr lang="en-US" dirty="0" err="1" smtClean="0">
                  <a:solidFill>
                    <a:srgbClr val="800000"/>
                  </a:solidFill>
                </a:rPr>
                <a:t>Boelter</a:t>
              </a:r>
              <a:r>
                <a:rPr lang="en-US" dirty="0" smtClean="0">
                  <a:solidFill>
                    <a:srgbClr val="800000"/>
                  </a:solidFill>
                </a:rPr>
                <a:t> Hall</a:t>
              </a:r>
              <a:endParaRPr lang="en-US" dirty="0">
                <a:solidFill>
                  <a:srgbClr val="80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2924407" y="5596362"/>
              <a:ext cx="547853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 dirty="0" smtClean="0"/>
                <a:t>Mondays </a:t>
              </a:r>
              <a:r>
                <a:rPr lang="en-US" sz="2000" dirty="0"/>
                <a:t>12pm-1pm (</a:t>
              </a:r>
              <a:r>
                <a:rPr lang="en-US" sz="2000" dirty="0">
                  <a:solidFill>
                    <a:srgbClr val="FF0000"/>
                  </a:solidFill>
                </a:rPr>
                <a:t>after class</a:t>
              </a:r>
              <a:r>
                <a:rPr lang="en-US" sz="2000" dirty="0" smtClean="0"/>
                <a:t>)</a:t>
              </a:r>
              <a:br>
                <a:rPr lang="en-US" sz="2000" dirty="0" smtClean="0"/>
              </a:br>
              <a:r>
                <a:rPr lang="en-US" sz="2000" dirty="0" smtClean="0"/>
                <a:t>Wednesdays </a:t>
              </a:r>
              <a:r>
                <a:rPr lang="en-US" sz="2000" dirty="0"/>
                <a:t>9am-10am (</a:t>
              </a:r>
              <a:r>
                <a:rPr lang="en-US" sz="2000" dirty="0">
                  <a:solidFill>
                    <a:srgbClr val="FF0000"/>
                  </a:solidFill>
                </a:rPr>
                <a:t>before class</a:t>
              </a:r>
              <a:r>
                <a:rPr lang="en-US" sz="2000" dirty="0"/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 Grading Policy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293688" y="1630363"/>
            <a:ext cx="86233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To prevent people from </a:t>
            </a:r>
            <a:r>
              <a:rPr lang="en-US" sz="2200" dirty="0">
                <a:solidFill>
                  <a:srgbClr val="FF3300"/>
                </a:solidFill>
              </a:rPr>
              <a:t>cheating</a:t>
            </a:r>
            <a:r>
              <a:rPr lang="en-US" sz="2200" dirty="0"/>
              <a:t> on projects </a:t>
            </a:r>
            <a:br>
              <a:rPr lang="en-US" sz="2200" dirty="0"/>
            </a:br>
            <a:r>
              <a:rPr lang="en-US" sz="2200" dirty="0"/>
              <a:t>(</a:t>
            </a:r>
            <a:r>
              <a:rPr lang="en-US" sz="2200" dirty="0">
                <a:solidFill>
                  <a:srgbClr val="6600FF"/>
                </a:solidFill>
              </a:rPr>
              <a:t>we </a:t>
            </a:r>
            <a:r>
              <a:rPr lang="en-US" sz="2200" dirty="0" smtClean="0">
                <a:solidFill>
                  <a:srgbClr val="6600FF"/>
                </a:solidFill>
              </a:rPr>
              <a:t>catch someone </a:t>
            </a:r>
            <a:r>
              <a:rPr lang="en-US" sz="2200" dirty="0">
                <a:solidFill>
                  <a:srgbClr val="6600FF"/>
                </a:solidFill>
              </a:rPr>
              <a:t>in CS32 </a:t>
            </a:r>
            <a:r>
              <a:rPr lang="en-US" sz="2200" dirty="0" smtClean="0">
                <a:solidFill>
                  <a:srgbClr val="6600FF"/>
                </a:solidFill>
              </a:rPr>
              <a:t>every year!</a:t>
            </a:r>
            <a:r>
              <a:rPr lang="en-US" sz="2200" dirty="0" smtClean="0"/>
              <a:t>), </a:t>
            </a:r>
            <a:r>
              <a:rPr lang="en-US" sz="2200" dirty="0"/>
              <a:t>we now use the following grading policy: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First, we compute the </a:t>
            </a:r>
            <a:r>
              <a:rPr lang="en-US" sz="2200" dirty="0" err="1"/>
              <a:t>avg</a:t>
            </a:r>
            <a:r>
              <a:rPr lang="en-US" sz="2200" dirty="0"/>
              <a:t> of your midterm &amp; final exam scores. </a:t>
            </a:r>
          </a:p>
          <a:p>
            <a:pPr algn="ctr" eaLnBrk="1" hangingPunct="1"/>
            <a:r>
              <a:rPr lang="en-US" sz="2200" dirty="0"/>
              <a:t>E.g. You got </a:t>
            </a:r>
            <a:r>
              <a:rPr lang="en-US" sz="2200" dirty="0">
                <a:solidFill>
                  <a:schemeClr val="accent2"/>
                </a:solidFill>
              </a:rPr>
              <a:t>60%</a:t>
            </a:r>
            <a:r>
              <a:rPr lang="en-US" sz="2200" dirty="0"/>
              <a:t> and </a:t>
            </a:r>
            <a:r>
              <a:rPr lang="en-US" sz="2200" dirty="0">
                <a:solidFill>
                  <a:schemeClr val="accent2"/>
                </a:solidFill>
              </a:rPr>
              <a:t>40%</a:t>
            </a:r>
            <a:r>
              <a:rPr lang="en-US" sz="2200" dirty="0"/>
              <a:t> on your exams, so your avg. is </a:t>
            </a:r>
            <a:r>
              <a:rPr lang="en-US" sz="2200" dirty="0">
                <a:solidFill>
                  <a:schemeClr val="accent2"/>
                </a:solidFill>
              </a:rPr>
              <a:t>50%</a:t>
            </a:r>
            <a:r>
              <a:rPr lang="en-US" sz="2200" dirty="0"/>
              <a:t>.</a:t>
            </a:r>
            <a:br>
              <a:rPr lang="en-US" sz="2200" dirty="0"/>
            </a:br>
            <a:endParaRPr lang="en-US" sz="2200" dirty="0"/>
          </a:p>
          <a:p>
            <a:pPr algn="ctr" eaLnBrk="1" hangingPunct="1"/>
            <a:r>
              <a:rPr lang="en-US" sz="2200" dirty="0"/>
              <a:t>We then cap you MAXIMUM project grade at </a:t>
            </a:r>
            <a:r>
              <a:rPr lang="en-US" sz="2200" dirty="0">
                <a:solidFill>
                  <a:srgbClr val="FF3300"/>
                </a:solidFill>
              </a:rPr>
              <a:t>30% </a:t>
            </a:r>
            <a:r>
              <a:rPr lang="en-US" sz="2200" dirty="0"/>
              <a:t>above your average exam grade. 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/>
              <a:t>In this case, the highest points you could get for your projects would be </a:t>
            </a:r>
            <a:r>
              <a:rPr lang="en-US" sz="2200" dirty="0">
                <a:solidFill>
                  <a:srgbClr val="FF3300"/>
                </a:solidFill>
              </a:rPr>
              <a:t>80%</a:t>
            </a:r>
            <a:r>
              <a:rPr lang="en-US" sz="2200" dirty="0"/>
              <a:t>, which is 30% higher than your exam average.</a:t>
            </a:r>
          </a:p>
          <a:p>
            <a:pPr algn="ctr" eaLnBrk="1" hangingPunct="1"/>
            <a:endParaRPr lang="en-US" sz="2200" dirty="0"/>
          </a:p>
          <a:p>
            <a:pPr algn="ctr" eaLnBrk="1" hangingPunct="1"/>
            <a:r>
              <a:rPr lang="en-US" sz="2200" dirty="0">
                <a:solidFill>
                  <a:srgbClr val="6600CC"/>
                </a:solidFill>
              </a:rPr>
              <a:t>(Even if you got a 99% on your projects)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smtClean="0"/>
              <a:t>Compilers, Compilers, Compilers!</a:t>
            </a:r>
          </a:p>
        </p:txBody>
      </p:sp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228600" y="1484313"/>
            <a:ext cx="87630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must make sure that all programs you turn in compile and work with </a:t>
            </a:r>
            <a:r>
              <a:rPr lang="en-US">
                <a:solidFill>
                  <a:srgbClr val="FF0000"/>
                </a:solidFill>
              </a:rPr>
              <a:t>both</a:t>
            </a:r>
            <a:r>
              <a:rPr lang="en-US"/>
              <a:t> </a:t>
            </a:r>
            <a:r>
              <a:rPr lang="en-US">
                <a:solidFill>
                  <a:srgbClr val="800000"/>
                </a:solidFill>
              </a:rPr>
              <a:t>Visual C++ </a:t>
            </a:r>
            <a:r>
              <a:rPr lang="en-US"/>
              <a:t>and </a:t>
            </a:r>
            <a:r>
              <a:rPr lang="en-US">
                <a:solidFill>
                  <a:srgbClr val="A50021"/>
                </a:solidFill>
              </a:rPr>
              <a:t>gcc</a:t>
            </a:r>
            <a:r>
              <a:rPr lang="en-US">
                <a:solidFill>
                  <a:srgbClr val="800000"/>
                </a:solidFill>
              </a:rPr>
              <a:t> (under linux or Mac)!</a:t>
            </a:r>
            <a:r>
              <a:rPr lang="en-US"/>
              <a:t>  </a:t>
            </a:r>
          </a:p>
          <a:p>
            <a:pPr algn="ctr" eaLnBrk="1" hangingPunct="1"/>
            <a:endParaRPr lang="en-US"/>
          </a:p>
          <a:p>
            <a:pPr algn="ctr" eaLnBrk="1" hangingPunct="1"/>
            <a:r>
              <a:rPr lang="en-US" sz="2200">
                <a:solidFill>
                  <a:srgbClr val="6600CC"/>
                </a:solidFill>
              </a:rPr>
              <a:t>Note: Make sure your projects work with both compilers </a:t>
            </a:r>
            <a:br>
              <a:rPr lang="en-US" sz="2200">
                <a:solidFill>
                  <a:srgbClr val="6600CC"/>
                </a:solidFill>
              </a:rPr>
            </a:br>
            <a:r>
              <a:rPr lang="en-US" sz="2200">
                <a:solidFill>
                  <a:srgbClr val="C00000"/>
                </a:solidFill>
              </a:rPr>
              <a:t>at least a day or two </a:t>
            </a:r>
            <a:r>
              <a:rPr lang="en-US" sz="2200">
                <a:solidFill>
                  <a:srgbClr val="6600CC"/>
                </a:solidFill>
              </a:rPr>
              <a:t>before submitting them!  </a:t>
            </a:r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4582729"/>
            <a:ext cx="838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Apple </a:t>
            </a:r>
            <a:r>
              <a:rPr lang="en-US" dirty="0" err="1" smtClean="0"/>
              <a:t>Xcode</a:t>
            </a:r>
            <a:r>
              <a:rPr lang="en-US" dirty="0" smtClean="0"/>
              <a:t>/</a:t>
            </a:r>
            <a:r>
              <a:rPr lang="en-US" dirty="0" err="1" smtClean="0"/>
              <a:t>gcc</a:t>
            </a:r>
            <a:r>
              <a:rPr lang="en-US" dirty="0" smtClean="0"/>
              <a:t> from</a:t>
            </a:r>
            <a:r>
              <a:rPr lang="en-US" dirty="0"/>
              <a:t>: </a:t>
            </a:r>
            <a:r>
              <a:rPr lang="en-US" dirty="0" smtClean="0">
                <a:solidFill>
                  <a:srgbClr val="7030A0"/>
                </a:solidFill>
              </a:rPr>
              <a:t>http://developer.apple.com/xcode</a:t>
            </a:r>
            <a:r>
              <a:rPr lang="en-US" dirty="0">
                <a:solidFill>
                  <a:srgbClr val="6600CC"/>
                </a:solidFill>
              </a:rPr>
              <a:t>/</a:t>
            </a:r>
          </a:p>
        </p:txBody>
      </p:sp>
      <p:sp>
        <p:nvSpPr>
          <p:cNvPr id="17413" name="Text Box 6"/>
          <p:cNvSpPr txBox="1">
            <a:spLocks noChangeArrowheads="1"/>
          </p:cNvSpPr>
          <p:nvPr/>
        </p:nvSpPr>
        <p:spPr bwMode="auto">
          <a:xfrm>
            <a:off x="1381125" y="5695950"/>
            <a:ext cx="6602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8080"/>
                </a:solidFill>
              </a:rPr>
              <a:t>You can also use </a:t>
            </a:r>
            <a:r>
              <a:rPr lang="en-US" dirty="0" err="1">
                <a:solidFill>
                  <a:srgbClr val="008080"/>
                </a:solidFill>
              </a:rPr>
              <a:t>gcc</a:t>
            </a:r>
            <a:r>
              <a:rPr lang="en-US" dirty="0">
                <a:solidFill>
                  <a:srgbClr val="008080"/>
                </a:solidFill>
              </a:rPr>
              <a:t> and Visual C++ in the lab.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19953" y="3675532"/>
            <a:ext cx="838200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can get a free copy </a:t>
            </a:r>
            <a:r>
              <a:rPr lang="en-US" dirty="0" smtClean="0"/>
              <a:t>of Visual C++ from</a:t>
            </a:r>
            <a:r>
              <a:rPr lang="en-US" dirty="0"/>
              <a:t>: </a:t>
            </a:r>
            <a:r>
              <a:rPr lang="en-US" sz="1400" dirty="0">
                <a:solidFill>
                  <a:srgbClr val="6600CC"/>
                </a:solidFill>
              </a:rPr>
              <a:t>http://www.visualstudio.com/downloads/download-visual-studio-vs#d-express-windows-desktop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7412" grpId="0"/>
      <p:bldP spid="1741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9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532063"/>
            <a:ext cx="24003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76238"/>
            <a:ext cx="952500" cy="8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6667500" cy="1143000"/>
          </a:xfrm>
        </p:spPr>
        <p:txBody>
          <a:bodyPr/>
          <a:lstStyle/>
          <a:p>
            <a:r>
              <a:rPr lang="en-US" sz="3600" smtClean="0"/>
              <a:t>Carey’s Thoughts on Teaching</a:t>
            </a:r>
          </a:p>
        </p:txBody>
      </p:sp>
      <p:sp>
        <p:nvSpPr>
          <p:cNvPr id="152581" name="Rectangle 5"/>
          <p:cNvSpPr>
            <a:spLocks noChangeArrowheads="1"/>
          </p:cNvSpPr>
          <p:nvPr/>
        </p:nvSpPr>
        <p:spPr bwMode="auto">
          <a:xfrm>
            <a:off x="0" y="5657850"/>
            <a:ext cx="7775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 reserve the right to </a:t>
            </a:r>
            <a:r>
              <a:rPr lang="en-US" sz="2400">
                <a:solidFill>
                  <a:srgbClr val="6600CC"/>
                </a:solidFill>
              </a:rPr>
              <a:t>wait until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office hours</a:t>
            </a:r>
            <a:r>
              <a:rPr lang="en-US" sz="2400"/>
              <a:t> to answer advanced questions.</a:t>
            </a:r>
          </a:p>
        </p:txBody>
      </p:sp>
      <p:pic>
        <p:nvPicPr>
          <p:cNvPr id="15258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8" t="-4445" r="19722"/>
          <a:stretch>
            <a:fillRect/>
          </a:stretch>
        </p:blipFill>
        <p:spPr bwMode="auto">
          <a:xfrm>
            <a:off x="8132763" y="9525"/>
            <a:ext cx="328612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5" name="Rectangle 9"/>
          <p:cNvSpPr>
            <a:spLocks noChangeArrowheads="1"/>
          </p:cNvSpPr>
          <p:nvPr/>
        </p:nvSpPr>
        <p:spPr bwMode="auto">
          <a:xfrm>
            <a:off x="1736725" y="1274763"/>
            <a:ext cx="7327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It’s more important that </a:t>
            </a:r>
            <a:r>
              <a:rPr lang="en-US" sz="2400">
                <a:solidFill>
                  <a:srgbClr val="6600CC"/>
                </a:solidFill>
              </a:rPr>
              <a:t>everyone understand</a:t>
            </a:r>
            <a:r>
              <a:rPr lang="en-US" sz="2400"/>
              <a:t> </a:t>
            </a:r>
            <a:br>
              <a:rPr lang="en-US" sz="2400"/>
            </a:br>
            <a:r>
              <a:rPr lang="en-US" sz="2400"/>
              <a:t>a topic than I </a:t>
            </a:r>
            <a:r>
              <a:rPr lang="en-US" sz="2400">
                <a:solidFill>
                  <a:srgbClr val="6600CC"/>
                </a:solidFill>
              </a:rPr>
              <a:t>finish a lecture on time</a:t>
            </a:r>
            <a:r>
              <a:rPr lang="en-US" sz="2400"/>
              <a:t>.</a:t>
            </a:r>
          </a:p>
        </p:txBody>
      </p:sp>
      <p:sp>
        <p:nvSpPr>
          <p:cNvPr id="152586" name="Rectangle 10"/>
          <p:cNvSpPr>
            <a:spLocks noChangeArrowheads="1"/>
          </p:cNvSpPr>
          <p:nvPr/>
        </p:nvSpPr>
        <p:spPr bwMode="auto">
          <a:xfrm>
            <a:off x="339725" y="2401888"/>
            <a:ext cx="6108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Don’t be shy!!!</a:t>
            </a:r>
          </a:p>
          <a:p>
            <a:pPr algn="ctr"/>
            <a:r>
              <a:rPr lang="en-US" sz="2400"/>
              <a:t>If something </a:t>
            </a:r>
            <a:r>
              <a:rPr lang="en-US" sz="2400">
                <a:solidFill>
                  <a:srgbClr val="6600CC"/>
                </a:solidFill>
              </a:rPr>
              <a:t>confuses you</a:t>
            </a:r>
            <a:r>
              <a:rPr lang="en-US" sz="2400"/>
              <a:t>…</a:t>
            </a:r>
          </a:p>
        </p:txBody>
      </p:sp>
      <p:sp>
        <p:nvSpPr>
          <p:cNvPr id="152591" name="AutoShape 15"/>
          <p:cNvSpPr>
            <a:spLocks noChangeArrowheads="1"/>
          </p:cNvSpPr>
          <p:nvPr/>
        </p:nvSpPr>
        <p:spPr bwMode="auto">
          <a:xfrm>
            <a:off x="7189788" y="2087563"/>
            <a:ext cx="1714500" cy="698500"/>
          </a:xfrm>
          <a:prstGeom prst="cloudCallout">
            <a:avLst>
              <a:gd name="adj1" fmla="val -55185"/>
              <a:gd name="adj2" fmla="val 9840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200"/>
              <a:t>Blah blah blah blah blah</a:t>
            </a:r>
          </a:p>
        </p:txBody>
      </p:sp>
      <p:sp>
        <p:nvSpPr>
          <p:cNvPr id="152589" name="Text Box 13"/>
          <p:cNvSpPr txBox="1">
            <a:spLocks noChangeArrowheads="1"/>
          </p:cNvSpPr>
          <p:nvPr/>
        </p:nvSpPr>
        <p:spPr bwMode="auto">
          <a:xfrm>
            <a:off x="7923213" y="2381250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2" name="Rectangle 16"/>
          <p:cNvSpPr>
            <a:spLocks noChangeArrowheads="1"/>
          </p:cNvSpPr>
          <p:nvPr/>
        </p:nvSpPr>
        <p:spPr bwMode="auto">
          <a:xfrm>
            <a:off x="573088" y="3248025"/>
            <a:ext cx="5862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it probably </a:t>
            </a:r>
            <a:r>
              <a:rPr lang="en-US" sz="2400">
                <a:solidFill>
                  <a:srgbClr val="6600CC"/>
                </a:solidFill>
              </a:rPr>
              <a:t>confuses 5 other people</a:t>
            </a:r>
            <a:r>
              <a:rPr lang="en-US" sz="2400"/>
              <a:t> too.</a:t>
            </a:r>
          </a:p>
        </p:txBody>
      </p:sp>
      <p:sp>
        <p:nvSpPr>
          <p:cNvPr id="152593" name="Text Box 17"/>
          <p:cNvSpPr txBox="1">
            <a:spLocks noChangeArrowheads="1"/>
          </p:cNvSpPr>
          <p:nvPr/>
        </p:nvSpPr>
        <p:spPr bwMode="auto">
          <a:xfrm>
            <a:off x="8304213" y="2674938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4" name="Text Box 18"/>
          <p:cNvSpPr txBox="1">
            <a:spLocks noChangeArrowheads="1"/>
          </p:cNvSpPr>
          <p:nvPr/>
        </p:nvSpPr>
        <p:spPr bwMode="auto">
          <a:xfrm>
            <a:off x="7253288" y="24034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5" name="Text Box 19"/>
          <p:cNvSpPr txBox="1">
            <a:spLocks noChangeArrowheads="1"/>
          </p:cNvSpPr>
          <p:nvPr/>
        </p:nvSpPr>
        <p:spPr bwMode="auto">
          <a:xfrm>
            <a:off x="8628063" y="2416175"/>
            <a:ext cx="5826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6" name="Text Box 20"/>
          <p:cNvSpPr txBox="1">
            <a:spLocks noChangeArrowheads="1"/>
          </p:cNvSpPr>
          <p:nvPr/>
        </p:nvSpPr>
        <p:spPr bwMode="auto">
          <a:xfrm>
            <a:off x="7737475" y="2616200"/>
            <a:ext cx="5826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3300"/>
                </a:solidFill>
              </a:rPr>
              <a:t>?</a:t>
            </a:r>
          </a:p>
        </p:txBody>
      </p:sp>
      <p:sp>
        <p:nvSpPr>
          <p:cNvPr id="152597" name="Rectangle 21"/>
          <p:cNvSpPr>
            <a:spLocks noChangeArrowheads="1"/>
          </p:cNvSpPr>
          <p:nvPr/>
        </p:nvSpPr>
        <p:spPr bwMode="auto">
          <a:xfrm>
            <a:off x="149225" y="3687763"/>
            <a:ext cx="6380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6600CC"/>
                </a:solidFill>
              </a:rPr>
              <a:t>always ask questions </a:t>
            </a:r>
            <a:r>
              <a:rPr lang="en-US" sz="2400"/>
              <a:t>if you’re confused!</a:t>
            </a:r>
          </a:p>
        </p:txBody>
      </p:sp>
      <p:sp>
        <p:nvSpPr>
          <p:cNvPr id="152598" name="Rectangle 22"/>
          <p:cNvSpPr>
            <a:spLocks noChangeArrowheads="1"/>
          </p:cNvSpPr>
          <p:nvPr/>
        </p:nvSpPr>
        <p:spPr bwMode="auto">
          <a:xfrm>
            <a:off x="1898650" y="4641850"/>
            <a:ext cx="5746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Always save more </a:t>
            </a:r>
            <a:r>
              <a:rPr lang="en-US" sz="2400">
                <a:solidFill>
                  <a:srgbClr val="6600CC"/>
                </a:solidFill>
              </a:rPr>
              <a:t>advanced questions</a:t>
            </a:r>
            <a:r>
              <a:rPr lang="en-US" sz="2400"/>
              <a:t> for office hours or break.</a:t>
            </a:r>
          </a:p>
        </p:txBody>
      </p:sp>
      <p:pic>
        <p:nvPicPr>
          <p:cNvPr id="15260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775" y="5260975"/>
            <a:ext cx="1755775" cy="136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60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158875"/>
            <a:ext cx="1492250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605" name="Line 29"/>
          <p:cNvSpPr>
            <a:spLocks noChangeShapeType="1"/>
          </p:cNvSpPr>
          <p:nvPr/>
        </p:nvSpPr>
        <p:spPr bwMode="auto">
          <a:xfrm>
            <a:off x="438150" y="1082675"/>
            <a:ext cx="1614488" cy="1622425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08" name="Group 32"/>
          <p:cNvGrpSpPr>
            <a:grpSpLocks/>
          </p:cNvGrpSpPr>
          <p:nvPr/>
        </p:nvGrpSpPr>
        <p:grpSpPr bwMode="auto">
          <a:xfrm>
            <a:off x="1485900" y="1120775"/>
            <a:ext cx="6315075" cy="3400425"/>
            <a:chOff x="936" y="706"/>
            <a:chExt cx="3978" cy="2142"/>
          </a:xfrm>
        </p:grpSpPr>
        <p:pic>
          <p:nvPicPr>
            <p:cNvPr id="152602" name="Picture 2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706"/>
              <a:ext cx="3978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6" name="Picture 30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" y="1510"/>
              <a:ext cx="85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2607" name="Picture 3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8" y="2072"/>
              <a:ext cx="828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2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2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2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/>
      <p:bldP spid="152585" grpId="0"/>
      <p:bldP spid="152586" grpId="0"/>
      <p:bldP spid="152591" grpId="0" animBg="1"/>
      <p:bldP spid="152591" grpId="1" animBg="1"/>
      <p:bldP spid="152589" grpId="0"/>
      <p:bldP spid="152592" grpId="0"/>
      <p:bldP spid="152593" grpId="0"/>
      <p:bldP spid="152594" grpId="0"/>
      <p:bldP spid="152595" grpId="0"/>
      <p:bldP spid="152596" grpId="0"/>
      <p:bldP spid="152597" grpId="0"/>
      <p:bldP spid="152598" grpId="0"/>
      <p:bldP spid="1526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-158496"/>
            <a:ext cx="8077200" cy="1143000"/>
          </a:xfrm>
          <a:noFill/>
        </p:spPr>
        <p:txBody>
          <a:bodyPr/>
          <a:lstStyle/>
          <a:p>
            <a:pPr eaLnBrk="1" hangingPunct="1"/>
            <a:r>
              <a:rPr lang="en-US" sz="4000" dirty="0" smtClean="0"/>
              <a:t>Letters </a:t>
            </a:r>
            <a:r>
              <a:rPr lang="en-US" sz="4000" smtClean="0"/>
              <a:t>of Recommendation</a:t>
            </a:r>
            <a:endParaRPr lang="en-US" sz="4000" dirty="0" smtClean="0"/>
          </a:p>
        </p:txBody>
      </p:sp>
      <p:sp>
        <p:nvSpPr>
          <p:cNvPr id="17412" name="Text Box 5"/>
          <p:cNvSpPr txBox="1">
            <a:spLocks noChangeArrowheads="1"/>
          </p:cNvSpPr>
          <p:nvPr/>
        </p:nvSpPr>
        <p:spPr bwMode="auto">
          <a:xfrm>
            <a:off x="381000" y="1053145"/>
            <a:ext cx="838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/>
              <a:t>If you want a letter of recommendation from me…</a:t>
            </a:r>
            <a:endParaRPr lang="en-US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66" y="1662557"/>
            <a:ext cx="5909625" cy="2653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0248" y="4497385"/>
            <a:ext cx="8382000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 smtClean="0"/>
              <a:t>Make sure to </a:t>
            </a:r>
            <a:r>
              <a:rPr lang="en-US" i="1" dirty="0" smtClean="0">
                <a:solidFill>
                  <a:srgbClr val="FF0000"/>
                </a:solidFill>
              </a:rPr>
              <a:t>come to office hours every week </a:t>
            </a:r>
            <a:r>
              <a:rPr lang="en-US" dirty="0" smtClean="0"/>
              <a:t>so I get to know you: your hobbies, accomplishments, goals, </a:t>
            </a:r>
            <a:r>
              <a:rPr lang="en-US" dirty="0" err="1" smtClean="0"/>
              <a:t>etc</a:t>
            </a:r>
            <a:r>
              <a:rPr lang="en-US" dirty="0" smtClean="0"/>
              <a:t>!  </a:t>
            </a:r>
            <a:br>
              <a:rPr lang="en-US" dirty="0" smtClean="0"/>
            </a:br>
            <a:endParaRPr lang="en-US" sz="1400" dirty="0" smtClean="0"/>
          </a:p>
          <a:p>
            <a:pPr algn="ctr" eaLnBrk="1" hangingPunct="1"/>
            <a:r>
              <a:rPr lang="en-US" dirty="0" smtClean="0"/>
              <a:t>If I don’t know you extremely well, I won’t write a letter!</a:t>
            </a:r>
            <a:br>
              <a:rPr lang="en-US" dirty="0" smtClean="0"/>
            </a:br>
            <a:endParaRPr lang="en-US" sz="1200" dirty="0" smtClean="0"/>
          </a:p>
          <a:p>
            <a:pPr algn="ctr" eaLnBrk="1" hangingPunct="1"/>
            <a:r>
              <a:rPr lang="en-US" dirty="0" smtClean="0">
                <a:solidFill>
                  <a:srgbClr val="6600CC"/>
                </a:solidFill>
              </a:rPr>
              <a:t>(Oh, and also make sure to get an A in CS32 </a:t>
            </a:r>
            <a:r>
              <a:rPr lang="en-US" dirty="0" smtClean="0">
                <a:solidFill>
                  <a:srgbClr val="6600CC"/>
                </a:solidFill>
                <a:sym typeface="Wingdings" pitchFamily="2" charset="2"/>
              </a:rPr>
              <a:t></a:t>
            </a:r>
            <a:r>
              <a:rPr lang="en-US" dirty="0" smtClean="0">
                <a:solidFill>
                  <a:srgbClr val="6600CC"/>
                </a:solidFill>
              </a:rPr>
              <a:t>)</a:t>
            </a:r>
            <a:endParaRPr lang="en-US" dirty="0">
              <a:solidFill>
                <a:srgbClr val="66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5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Time for CS</a:t>
            </a:r>
          </a:p>
        </p:txBody>
      </p:sp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219200" y="1447800"/>
            <a:ext cx="67087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Alright… </a:t>
            </a:r>
            <a:r>
              <a:rPr lang="en-US" sz="2800">
                <a:solidFill>
                  <a:srgbClr val="800000"/>
                </a:solidFill>
              </a:rPr>
              <a:t>Enough administration. </a:t>
            </a:r>
          </a:p>
          <a:p>
            <a:pPr algn="ctr" eaLnBrk="1" hangingPunct="1"/>
            <a:r>
              <a:rPr lang="en-US" sz="2800"/>
              <a:t>It’s time to do some Computer Science.</a:t>
            </a:r>
          </a:p>
        </p:txBody>
      </p:sp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1476375" y="2819400"/>
            <a:ext cx="62769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/>
              <a:t>To get you back into the CS mood,</a:t>
            </a:r>
            <a:br>
              <a:rPr lang="en-US" sz="2800"/>
            </a:br>
            <a:r>
              <a:rPr lang="en-US" sz="2800"/>
              <a:t>let’s do a </a:t>
            </a:r>
            <a:r>
              <a:rPr lang="en-US" sz="2800">
                <a:solidFill>
                  <a:srgbClr val="800000"/>
                </a:solidFill>
              </a:rPr>
              <a:t>challenge problem</a:t>
            </a:r>
            <a:r>
              <a:rPr lang="en-US" sz="2800"/>
              <a:t>! (oh boy)</a:t>
            </a:r>
          </a:p>
        </p:txBody>
      </p:sp>
      <p:pic>
        <p:nvPicPr>
          <p:cNvPr id="1843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114800"/>
            <a:ext cx="23812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21" name="Rectangle 9"/>
          <p:cNvSpPr>
            <a:spLocks noChangeArrowheads="1"/>
          </p:cNvSpPr>
          <p:nvPr/>
        </p:nvSpPr>
        <p:spPr bwMode="auto">
          <a:xfrm>
            <a:off x="2438400" y="1905000"/>
            <a:ext cx="3778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0, 1, 1, 2, 3, 5, 8, 13, etc…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Class Challenge</a:t>
            </a:r>
          </a:p>
        </p:txBody>
      </p:sp>
      <p:sp>
        <p:nvSpPr>
          <p:cNvPr id="141315" name="Text Box 3"/>
          <p:cNvSpPr txBox="1">
            <a:spLocks noChangeArrowheads="1"/>
          </p:cNvSpPr>
          <p:nvPr/>
        </p:nvSpPr>
        <p:spPr bwMode="auto">
          <a:xfrm>
            <a:off x="304800" y="2514600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Write a function called </a:t>
            </a:r>
            <a:r>
              <a:rPr lang="en-US" dirty="0" err="1">
                <a:solidFill>
                  <a:srgbClr val="6600CC"/>
                </a:solidFill>
              </a:rPr>
              <a:t>isFib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that accepts an array of </a:t>
            </a:r>
            <a:r>
              <a:rPr lang="en-US" i="1" dirty="0" smtClean="0">
                <a:solidFill>
                  <a:schemeClr val="accent2"/>
                </a:solidFill>
              </a:rPr>
              <a:t>20 </a:t>
            </a:r>
            <a:r>
              <a:rPr lang="en-US" i="1" dirty="0">
                <a:solidFill>
                  <a:schemeClr val="accent2"/>
                </a:solidFill>
              </a:rPr>
              <a:t>integers</a:t>
            </a:r>
            <a:r>
              <a:rPr lang="en-US" dirty="0">
                <a:solidFill>
                  <a:schemeClr val="tx2"/>
                </a:solidFill>
              </a:rPr>
              <a:t> as an argument, and returns a </a:t>
            </a:r>
            <a:r>
              <a:rPr lang="en-US" i="1" dirty="0" err="1">
                <a:solidFill>
                  <a:schemeClr val="accent2"/>
                </a:solidFill>
              </a:rPr>
              <a:t>boolean</a:t>
            </a:r>
            <a:r>
              <a:rPr lang="en-US" dirty="0">
                <a:solidFill>
                  <a:schemeClr val="tx2"/>
                </a:solidFill>
              </a:rPr>
              <a:t> result.</a:t>
            </a:r>
          </a:p>
        </p:txBody>
      </p:sp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457200" y="3660775"/>
            <a:ext cx="8169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The function should return </a:t>
            </a:r>
            <a:r>
              <a:rPr lang="en-US" dirty="0">
                <a:solidFill>
                  <a:schemeClr val="accent2"/>
                </a:solidFill>
              </a:rPr>
              <a:t>true</a:t>
            </a:r>
            <a:r>
              <a:rPr lang="en-US" dirty="0">
                <a:solidFill>
                  <a:schemeClr val="tx2"/>
                </a:solidFill>
              </a:rPr>
              <a:t> if the array holds the </a:t>
            </a:r>
            <a:r>
              <a:rPr lang="en-US" dirty="0">
                <a:solidFill>
                  <a:srgbClr val="004846"/>
                </a:solidFill>
              </a:rPr>
              <a:t>first </a:t>
            </a:r>
            <a:r>
              <a:rPr lang="en-US" dirty="0" smtClean="0">
                <a:solidFill>
                  <a:srgbClr val="004846"/>
                </a:solidFill>
              </a:rPr>
              <a:t>20 </a:t>
            </a:r>
            <a:r>
              <a:rPr lang="en-US" dirty="0">
                <a:solidFill>
                  <a:srgbClr val="004846"/>
                </a:solidFill>
              </a:rPr>
              <a:t>Fibonacci numbers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>
                <a:solidFill>
                  <a:schemeClr val="accent2"/>
                </a:solidFill>
              </a:rPr>
              <a:t>false</a:t>
            </a:r>
            <a:r>
              <a:rPr lang="en-US" dirty="0">
                <a:solidFill>
                  <a:schemeClr val="tx2"/>
                </a:solidFill>
              </a:rPr>
              <a:t> otherwise. </a:t>
            </a:r>
          </a:p>
        </p:txBody>
      </p:sp>
      <p:sp>
        <p:nvSpPr>
          <p:cNvPr id="141317" name="Text Box 5"/>
          <p:cNvSpPr txBox="1">
            <a:spLocks noChangeArrowheads="1"/>
          </p:cNvSpPr>
          <p:nvPr/>
        </p:nvSpPr>
        <p:spPr bwMode="auto">
          <a:xfrm>
            <a:off x="441325" y="4724400"/>
            <a:ext cx="81692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tx2"/>
                </a:solidFill>
              </a:rPr>
              <a:t>Example:</a:t>
            </a:r>
          </a:p>
          <a:p>
            <a:pPr eaLnBrk="1" hangingPunct="1"/>
            <a:endParaRPr lang="en-US" dirty="0">
              <a:solidFill>
                <a:schemeClr val="tx2"/>
              </a:solidFill>
            </a:endParaRP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</a:t>
            </a:r>
            <a:r>
              <a:rPr lang="en-US" dirty="0" err="1">
                <a:solidFill>
                  <a:schemeClr val="tx2"/>
                </a:solidFill>
              </a:rPr>
              <a:t>int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arr</a:t>
            </a:r>
            <a:r>
              <a:rPr lang="en-US" dirty="0" smtClean="0">
                <a:solidFill>
                  <a:schemeClr val="tx2"/>
                </a:solidFill>
              </a:rPr>
              <a:t>[20] </a:t>
            </a:r>
            <a:r>
              <a:rPr lang="en-US" dirty="0">
                <a:solidFill>
                  <a:schemeClr val="tx2"/>
                </a:solidFill>
              </a:rPr>
              <a:t>= {0,1,1,2,3,5,8,13,21,…};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if (</a:t>
            </a:r>
            <a:r>
              <a:rPr lang="en-US" dirty="0" err="1">
                <a:solidFill>
                  <a:srgbClr val="008080"/>
                </a:solidFill>
              </a:rPr>
              <a:t>isFib</a:t>
            </a: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</a:t>
            </a:r>
            <a:r>
              <a:rPr lang="en-US" dirty="0" err="1">
                <a:solidFill>
                  <a:schemeClr val="tx2"/>
                </a:solidFill>
              </a:rPr>
              <a:t>arr</a:t>
            </a:r>
            <a:r>
              <a:rPr lang="en-US" dirty="0">
                <a:solidFill>
                  <a:schemeClr val="tx2"/>
                </a:solidFill>
              </a:rPr>
              <a:t>) == true)</a:t>
            </a:r>
          </a:p>
          <a:p>
            <a:pPr eaLnBrk="1" hangingPunct="1"/>
            <a:r>
              <a:rPr lang="en-US" dirty="0">
                <a:solidFill>
                  <a:schemeClr val="tx2"/>
                </a:solidFill>
              </a:rPr>
              <a:t>         </a:t>
            </a:r>
            <a:r>
              <a:rPr lang="en-US" dirty="0" err="1">
                <a:solidFill>
                  <a:schemeClr val="tx2"/>
                </a:solidFill>
              </a:rPr>
              <a:t>cout</a:t>
            </a:r>
            <a:r>
              <a:rPr lang="en-US" dirty="0">
                <a:solidFill>
                  <a:schemeClr val="tx2"/>
                </a:solidFill>
              </a:rPr>
              <a:t> &lt;&lt; “We have a winner!”;</a:t>
            </a:r>
          </a:p>
        </p:txBody>
      </p:sp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609600" y="762000"/>
            <a:ext cx="81692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A Fibonacci sequence is a list of numbers where the first two numbers are 0 and 1.  Each successive number is the sum of the previous two numbers:</a:t>
            </a: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                  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2895600" y="838200"/>
            <a:ext cx="6096000" cy="1905000"/>
          </a:xfrm>
          <a:prstGeom prst="rect">
            <a:avLst/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You can work in pairs on this problem.</a:t>
            </a:r>
          </a:p>
          <a:p>
            <a:pPr algn="ctr"/>
            <a:endParaRPr lang="en-US" sz="2400"/>
          </a:p>
        </p:txBody>
      </p:sp>
      <p:sp>
        <p:nvSpPr>
          <p:cNvPr id="141322" name="Rectangle 10"/>
          <p:cNvSpPr>
            <a:spLocks noChangeArrowheads="1"/>
          </p:cNvSpPr>
          <p:nvPr/>
        </p:nvSpPr>
        <p:spPr bwMode="auto">
          <a:xfrm>
            <a:off x="4114800" y="1954213"/>
            <a:ext cx="3316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And, the prize is… $2.</a:t>
            </a:r>
          </a:p>
        </p:txBody>
      </p:sp>
      <p:sp>
        <p:nvSpPr>
          <p:cNvPr id="141320" name="Rectangle 8"/>
          <p:cNvSpPr>
            <a:spLocks noChangeArrowheads="1"/>
          </p:cNvSpPr>
          <p:nvPr/>
        </p:nvSpPr>
        <p:spPr bwMode="auto">
          <a:xfrm>
            <a:off x="3016250" y="890588"/>
            <a:ext cx="5943600" cy="1828800"/>
          </a:xfrm>
          <a:prstGeom prst="rect">
            <a:avLst/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1" grpId="0"/>
      <p:bldP spid="141315" grpId="0"/>
      <p:bldP spid="141316" grpId="0"/>
      <p:bldP spid="141317" grpId="0"/>
      <p:bldP spid="141318" grpId="0"/>
      <p:bldP spid="141319" grpId="0" animBg="1"/>
      <p:bldP spid="141319" grpId="1" animBg="1"/>
      <p:bldP spid="141322" grpId="0"/>
      <p:bldP spid="141322" grpId="1"/>
      <p:bldP spid="141320" grpId="0" animBg="1"/>
      <p:bldP spid="14132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Challenge: Answer</a:t>
            </a:r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2209800" y="1447800"/>
            <a:ext cx="5257800" cy="521335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isFib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arr</a:t>
            </a:r>
            <a:r>
              <a:rPr lang="en-US" dirty="0"/>
              <a:t>[])</a:t>
            </a:r>
            <a:br>
              <a:rPr lang="en-US" dirty="0"/>
            </a:br>
            <a:r>
              <a:rPr lang="en-US" dirty="0"/>
              <a:t>{</a:t>
            </a:r>
          </a:p>
          <a:p>
            <a:pPr eaLnBrk="1" hangingPunct="1"/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j;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if (</a:t>
            </a:r>
            <a:r>
              <a:rPr lang="en-US" dirty="0" err="1"/>
              <a:t>arr</a:t>
            </a:r>
            <a:r>
              <a:rPr lang="en-US" dirty="0"/>
              <a:t>[0] != 0 || </a:t>
            </a:r>
            <a:r>
              <a:rPr lang="en-US" dirty="0" err="1"/>
              <a:t>arr</a:t>
            </a:r>
            <a:r>
              <a:rPr lang="en-US" dirty="0"/>
              <a:t>[1] != 1)</a:t>
            </a:r>
          </a:p>
          <a:p>
            <a:pPr eaLnBrk="1" hangingPunct="1"/>
            <a:r>
              <a:rPr lang="en-US" dirty="0"/>
              <a:t>       return(false);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   for (  j=2 ;  j &lt; </a:t>
            </a:r>
            <a:r>
              <a:rPr lang="en-US" dirty="0" smtClean="0"/>
              <a:t>20  </a:t>
            </a:r>
            <a:r>
              <a:rPr lang="en-US" dirty="0"/>
              <a:t>;  j++)</a:t>
            </a:r>
          </a:p>
          <a:p>
            <a:pPr eaLnBrk="1" hangingPunct="1"/>
            <a:r>
              <a:rPr lang="en-US" dirty="0"/>
              <a:t>   {</a:t>
            </a:r>
          </a:p>
          <a:p>
            <a:pPr eaLnBrk="1" hangingPunct="1"/>
            <a:r>
              <a:rPr lang="en-US" dirty="0"/>
              <a:t>      if (</a:t>
            </a:r>
            <a:r>
              <a:rPr lang="en-US" dirty="0" err="1"/>
              <a:t>arr</a:t>
            </a:r>
            <a:r>
              <a:rPr lang="en-US" dirty="0"/>
              <a:t>[j] != </a:t>
            </a:r>
            <a:r>
              <a:rPr lang="en-US" dirty="0" err="1"/>
              <a:t>arr</a:t>
            </a:r>
            <a:r>
              <a:rPr lang="en-US" dirty="0"/>
              <a:t>[j-1] + </a:t>
            </a:r>
            <a:r>
              <a:rPr lang="en-US" dirty="0" err="1"/>
              <a:t>arr</a:t>
            </a:r>
            <a:r>
              <a:rPr lang="en-US" dirty="0"/>
              <a:t>[j-2])</a:t>
            </a:r>
          </a:p>
          <a:p>
            <a:pPr eaLnBrk="1" hangingPunct="1"/>
            <a:r>
              <a:rPr lang="en-US" dirty="0"/>
              <a:t>         return(false);</a:t>
            </a:r>
          </a:p>
          <a:p>
            <a:pPr eaLnBrk="1" hangingPunct="1"/>
            <a:r>
              <a:rPr lang="en-US" dirty="0"/>
              <a:t>   }</a:t>
            </a:r>
          </a:p>
          <a:p>
            <a:pPr eaLnBrk="1" hangingPunct="1"/>
            <a:r>
              <a:rPr lang="en-US" dirty="0"/>
              <a:t>   return(true);</a:t>
            </a:r>
          </a:p>
          <a:p>
            <a:pPr eaLnBrk="1" hangingPunct="1"/>
            <a:r>
              <a:rPr lang="en-US" dirty="0"/>
              <a:t>}</a:t>
            </a:r>
          </a:p>
        </p:txBody>
      </p:sp>
      <p:sp>
        <p:nvSpPr>
          <p:cNvPr id="159750" name="Rectangle 6"/>
          <p:cNvSpPr>
            <a:spLocks noChangeArrowheads="1"/>
          </p:cNvSpPr>
          <p:nvPr/>
        </p:nvSpPr>
        <p:spPr bwMode="auto">
          <a:xfrm>
            <a:off x="2298700" y="1506538"/>
            <a:ext cx="5105400" cy="5029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9" grpId="0" uiExpand="1" build="p" animBg="1"/>
      <p:bldP spid="1597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Algorithms and Data Structures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1485900"/>
            <a:ext cx="4314825" cy="517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An </a:t>
              </a:r>
              <a:r>
                <a:rPr lang="en-US" sz="280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>
                  <a:cs typeface="Courier New" pitchFamily="49" charset="0"/>
                </a:rPr>
                <a:t> is a set of </a:t>
              </a: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>
                  <a:cs typeface="Courier New" pitchFamily="49" charset="0"/>
                </a:rPr>
                <a:t>that solve a particular problem. </a:t>
              </a:r>
              <a:endParaRPr lang="en-US" sz="280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685800" y="476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Consider our Fibonacci Algorithm</a:t>
            </a:r>
          </a:p>
        </p:txBody>
      </p:sp>
      <p:sp>
        <p:nvSpPr>
          <p:cNvPr id="149513" name="Text Box 9"/>
          <p:cNvSpPr txBox="1">
            <a:spLocks noChangeArrowheads="1"/>
          </p:cNvSpPr>
          <p:nvPr/>
        </p:nvSpPr>
        <p:spPr bwMode="auto">
          <a:xfrm>
            <a:off x="3276600" y="1096963"/>
            <a:ext cx="6464300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Verify the first number is a zero</a:t>
            </a:r>
          </a:p>
          <a:p>
            <a:pPr eaLnBrk="1" hangingPunct="1"/>
            <a:r>
              <a:rPr lang="en-US" sz="2200"/>
              <a:t>Verify the second number is a one</a:t>
            </a:r>
          </a:p>
          <a:p>
            <a:pPr eaLnBrk="1" hangingPunct="1"/>
            <a:r>
              <a:rPr lang="en-US" sz="2200"/>
              <a:t>For the third through Nth numbers:</a:t>
            </a:r>
          </a:p>
          <a:p>
            <a:pPr eaLnBrk="1" hangingPunct="1"/>
            <a:r>
              <a:rPr lang="en-US" sz="2200"/>
              <a:t>    Verify that each value is equal to </a:t>
            </a:r>
            <a:br>
              <a:rPr lang="en-US" sz="2200"/>
            </a:br>
            <a:r>
              <a:rPr lang="en-US" sz="2200"/>
              <a:t>the sum of the previous two values</a:t>
            </a: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804863" y="1292225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Here are the steps:</a:t>
            </a:r>
          </a:p>
        </p:txBody>
      </p:sp>
      <p:sp>
        <p:nvSpPr>
          <p:cNvPr id="23570" name="Text Box 18"/>
          <p:cNvSpPr txBox="1">
            <a:spLocks noChangeArrowheads="1"/>
          </p:cNvSpPr>
          <p:nvPr/>
        </p:nvSpPr>
        <p:spPr bwMode="auto">
          <a:xfrm>
            <a:off x="804863" y="3019425"/>
            <a:ext cx="20367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input:</a:t>
            </a:r>
          </a:p>
        </p:txBody>
      </p:sp>
      <p:sp>
        <p:nvSpPr>
          <p:cNvPr id="2" name="Text Box 9"/>
          <p:cNvSpPr txBox="1">
            <a:spLocks noChangeArrowheads="1"/>
          </p:cNvSpPr>
          <p:nvPr/>
        </p:nvSpPr>
        <p:spPr bwMode="auto">
          <a:xfrm>
            <a:off x="3276600" y="3084513"/>
            <a:ext cx="2857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An array of integers</a:t>
            </a:r>
          </a:p>
          <a:p>
            <a:pPr eaLnBrk="1" hangingPunct="1"/>
            <a:endParaRPr lang="en-US" sz="2200"/>
          </a:p>
        </p:txBody>
      </p:sp>
      <p:sp>
        <p:nvSpPr>
          <p:cNvPr id="23572" name="Text Box 20"/>
          <p:cNvSpPr txBox="1">
            <a:spLocks noChangeArrowheads="1"/>
          </p:cNvSpPr>
          <p:nvPr/>
        </p:nvSpPr>
        <p:spPr bwMode="auto">
          <a:xfrm>
            <a:off x="804863" y="3884613"/>
            <a:ext cx="2341562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The output:</a:t>
            </a:r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3276600" y="3811588"/>
            <a:ext cx="50022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Returns </a:t>
            </a:r>
            <a:r>
              <a:rPr lang="en-US" sz="2200">
                <a:solidFill>
                  <a:srgbClr val="FF0000"/>
                </a:solidFill>
              </a:rPr>
              <a:t>True</a:t>
            </a:r>
            <a:r>
              <a:rPr lang="en-US" sz="2200"/>
              <a:t> if the array contains a </a:t>
            </a:r>
            <a:br>
              <a:rPr lang="en-US" sz="2200"/>
            </a:br>
            <a:r>
              <a:rPr lang="en-US" sz="2200"/>
              <a:t>Fibonacci sequence, </a:t>
            </a:r>
            <a:r>
              <a:rPr lang="en-US" sz="2200">
                <a:solidFill>
                  <a:srgbClr val="FF0000"/>
                </a:solidFill>
              </a:rPr>
              <a:t>False</a:t>
            </a:r>
            <a:r>
              <a:rPr lang="en-US" sz="2200"/>
              <a:t> otherwise</a:t>
            </a: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804863" y="4641850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How long it takes:</a:t>
            </a:r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3276600" y="4783138"/>
            <a:ext cx="54435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 dirty="0"/>
              <a:t>For an array of N elements (e.g., </a:t>
            </a:r>
            <a:r>
              <a:rPr lang="en-US" sz="2200" dirty="0" smtClean="0"/>
              <a:t>N=20</a:t>
            </a:r>
            <a:r>
              <a:rPr lang="en-US" sz="2200" dirty="0"/>
              <a:t>)</a:t>
            </a:r>
            <a:br>
              <a:rPr lang="en-US" sz="2200" dirty="0"/>
            </a:br>
            <a:r>
              <a:rPr lang="en-US" sz="2200" dirty="0"/>
              <a:t>it takes roughly N iterations/steps</a:t>
            </a: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804863" y="5726113"/>
            <a:ext cx="20367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000">
                <a:solidFill>
                  <a:srgbClr val="6600CC"/>
                </a:solidFill>
              </a:rPr>
              <a:t>Quality of results:</a:t>
            </a:r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3276600" y="6038850"/>
            <a:ext cx="55419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Always produces an exact, correct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3" grpId="0" build="p"/>
      <p:bldP spid="23569" grpId="0"/>
      <p:bldP spid="23570" grpId="0"/>
      <p:bldP spid="2" grpId="0"/>
      <p:bldP spid="23572" grpId="0"/>
      <p:bldP spid="23574" grpId="0"/>
      <p:bldP spid="23575" grpId="0"/>
      <p:bldP spid="23576" grpId="0"/>
      <p:bldP spid="23577" grpId="0"/>
      <p:bldP spid="235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4300"/>
            <a:ext cx="7772400" cy="1143000"/>
          </a:xfrm>
        </p:spPr>
        <p:txBody>
          <a:bodyPr/>
          <a:lstStyle/>
          <a:p>
            <a:r>
              <a:rPr lang="en-US" smtClean="0"/>
              <a:t>Pick a # between 1 - 60</a:t>
            </a:r>
          </a:p>
        </p:txBody>
      </p:sp>
      <p:sp>
        <p:nvSpPr>
          <p:cNvPr id="130053" name="Rectangle 5"/>
          <p:cNvSpPr>
            <a:spLocks noChangeArrowheads="1"/>
          </p:cNvSpPr>
          <p:nvPr/>
        </p:nvSpPr>
        <p:spPr bwMode="auto">
          <a:xfrm>
            <a:off x="879475" y="4379913"/>
            <a:ext cx="32067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32 37 42 47 52 57</a:t>
            </a:r>
          </a:p>
          <a:p>
            <a:r>
              <a:rPr lang="en-US" sz="2400" b="1"/>
              <a:t>33 38 43 48 53 58</a:t>
            </a:r>
          </a:p>
          <a:p>
            <a:r>
              <a:rPr lang="en-US" sz="2400" b="1"/>
              <a:t>34 39 44 49 54 59</a:t>
            </a:r>
          </a:p>
          <a:p>
            <a:r>
              <a:rPr lang="en-US" sz="2400" b="1"/>
              <a:t>35 40 45 50 55 60</a:t>
            </a:r>
          </a:p>
          <a:p>
            <a:r>
              <a:rPr lang="en-US" sz="2400" b="1"/>
              <a:t>36 41 46 51 56  *</a:t>
            </a:r>
          </a:p>
        </p:txBody>
      </p:sp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4805363" y="4278313"/>
            <a:ext cx="312896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/>
              <a:t> </a:t>
            </a:r>
            <a:r>
              <a:rPr lang="en-US" sz="2400" b="1"/>
              <a:t>1 11 21 31 41 51</a:t>
            </a:r>
          </a:p>
          <a:p>
            <a:r>
              <a:rPr lang="en-US" sz="2400" b="1"/>
              <a:t> 3 13 23 33 43 53</a:t>
            </a:r>
          </a:p>
          <a:p>
            <a:r>
              <a:rPr lang="en-US" sz="2400" b="1"/>
              <a:t> 5 15 25 35 45 55</a:t>
            </a:r>
          </a:p>
          <a:p>
            <a:r>
              <a:rPr lang="en-US" sz="2400" b="1"/>
              <a:t> 7 17 27 37 47 57</a:t>
            </a:r>
          </a:p>
          <a:p>
            <a:r>
              <a:rPr lang="en-US" sz="2400" b="1"/>
              <a:t> 9 19 29 39 49 59</a:t>
            </a: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1739900" y="2039938"/>
            <a:ext cx="3119438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2 11 22 31 42 51</a:t>
            </a:r>
          </a:p>
          <a:p>
            <a:r>
              <a:rPr lang="en-US" sz="2400" b="1" dirty="0"/>
              <a:t> 3 14 23 34 43 54</a:t>
            </a:r>
          </a:p>
          <a:p>
            <a:r>
              <a:rPr lang="en-US" sz="2400" b="1" dirty="0"/>
              <a:t> 6 15 26 35 46 55</a:t>
            </a:r>
          </a:p>
          <a:p>
            <a:r>
              <a:rPr lang="en-US" sz="2400" b="1" dirty="0"/>
              <a:t> 7 18 27 38 47 58</a:t>
            </a:r>
          </a:p>
          <a:p>
            <a:r>
              <a:rPr lang="en-US" sz="2400" b="1" dirty="0"/>
              <a:t>10 19 30 39 50 59</a:t>
            </a: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5700713" y="892175"/>
            <a:ext cx="3173412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4 13 22 31 44 53</a:t>
            </a:r>
          </a:p>
          <a:p>
            <a:r>
              <a:rPr lang="en-US" sz="2400" b="1" dirty="0"/>
              <a:t> 5 14 23 36 45 54</a:t>
            </a:r>
          </a:p>
          <a:p>
            <a:r>
              <a:rPr lang="en-US" sz="2400" b="1" dirty="0"/>
              <a:t> 6 15 28 37 46 55</a:t>
            </a:r>
          </a:p>
          <a:p>
            <a:r>
              <a:rPr lang="en-US" sz="2400" b="1" dirty="0"/>
              <a:t> 7 20 29 38 47 60</a:t>
            </a:r>
          </a:p>
          <a:p>
            <a:r>
              <a:rPr lang="en-US" sz="2400" b="1" dirty="0"/>
              <a:t>12 21 30 39 52  *</a:t>
            </a: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5154613" y="2998788"/>
            <a:ext cx="3181350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8 13 26 31 44 57</a:t>
            </a:r>
          </a:p>
          <a:p>
            <a:r>
              <a:rPr lang="en-US" sz="2400" b="1" dirty="0"/>
              <a:t> 9 14 27 40 45 58</a:t>
            </a:r>
          </a:p>
          <a:p>
            <a:r>
              <a:rPr lang="en-US" sz="2400" b="1" dirty="0"/>
              <a:t>10 15 28 41 46 59</a:t>
            </a:r>
          </a:p>
          <a:p>
            <a:r>
              <a:rPr lang="en-US" sz="2400" b="1" dirty="0"/>
              <a:t>11 24 29 42 47 60</a:t>
            </a:r>
          </a:p>
          <a:p>
            <a:r>
              <a:rPr lang="en-US" sz="2400" b="1" dirty="0"/>
              <a:t>12 25 30 43 56  *</a:t>
            </a:r>
          </a:p>
        </p:txBody>
      </p:sp>
      <p:sp>
        <p:nvSpPr>
          <p:cNvPr id="130058" name="Rectangle 10"/>
          <p:cNvSpPr>
            <a:spLocks noChangeArrowheads="1"/>
          </p:cNvSpPr>
          <p:nvPr/>
        </p:nvSpPr>
        <p:spPr bwMode="auto">
          <a:xfrm>
            <a:off x="250825" y="857250"/>
            <a:ext cx="3190875" cy="19272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16 21 26 31 52 57</a:t>
            </a:r>
          </a:p>
          <a:p>
            <a:r>
              <a:rPr lang="en-US" sz="2400" b="1"/>
              <a:t>17 22 27 48 53 58</a:t>
            </a:r>
          </a:p>
          <a:p>
            <a:r>
              <a:rPr lang="en-US" sz="2400" b="1"/>
              <a:t>18 23 28 49 54 59</a:t>
            </a:r>
          </a:p>
          <a:p>
            <a:r>
              <a:rPr lang="en-US" sz="2400" b="1"/>
              <a:t>19 24 29 50 55 60</a:t>
            </a:r>
          </a:p>
          <a:p>
            <a:r>
              <a:rPr lang="en-US" sz="2400" b="1"/>
              <a:t>20 25 30 51 56  *</a:t>
            </a:r>
          </a:p>
        </p:txBody>
      </p:sp>
      <p:sp>
        <p:nvSpPr>
          <p:cNvPr id="130059" name="Rectangle 11"/>
          <p:cNvSpPr>
            <a:spLocks noChangeArrowheads="1"/>
          </p:cNvSpPr>
          <p:nvPr/>
        </p:nvSpPr>
        <p:spPr bwMode="auto">
          <a:xfrm>
            <a:off x="850900" y="137318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sz="4400">
                <a:solidFill>
                  <a:schemeClr val="tx2"/>
                </a:solidFill>
              </a:rPr>
              <a:t>Your number is…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3" grpId="0" animBg="1"/>
      <p:bldP spid="130053" grpId="1" animBg="1"/>
      <p:bldP spid="130054" grpId="0" animBg="1"/>
      <p:bldP spid="130054" grpId="1" animBg="1"/>
      <p:bldP spid="130055" grpId="0" animBg="1"/>
      <p:bldP spid="130055" grpId="1" animBg="1"/>
      <p:bldP spid="130056" grpId="0" animBg="1"/>
      <p:bldP spid="130056" grpId="1" animBg="1"/>
      <p:bldP spid="130057" grpId="0" animBg="1"/>
      <p:bldP spid="130057" grpId="1" animBg="1"/>
      <p:bldP spid="130058" grpId="0" animBg="1"/>
      <p:bldP spid="130058" grpId="1" animBg="1"/>
      <p:bldP spid="1300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30188" y="280988"/>
            <a:ext cx="8626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000"/>
              <a:t>Bad Algorithms Can Kill a Program!</a:t>
            </a:r>
          </a:p>
        </p:txBody>
      </p:sp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5048250" y="143510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produce bad results:</a:t>
            </a:r>
          </a:p>
        </p:txBody>
      </p:sp>
      <p:grpSp>
        <p:nvGrpSpPr>
          <p:cNvPr id="132113" name="Group 17"/>
          <p:cNvGrpSpPr>
            <a:grpSpLocks/>
          </p:cNvGrpSpPr>
          <p:nvPr/>
        </p:nvGrpSpPr>
        <p:grpSpPr bwMode="auto">
          <a:xfrm>
            <a:off x="4316413" y="2401888"/>
            <a:ext cx="4649787" cy="4175125"/>
            <a:chOff x="2678" y="657"/>
            <a:chExt cx="2929" cy="2630"/>
          </a:xfrm>
        </p:grpSpPr>
        <p:pic>
          <p:nvPicPr>
            <p:cNvPr id="132110" name="Picture 14" descr="us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" y="657"/>
              <a:ext cx="2929" cy="263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112" name="Picture 16" descr="monke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9" t="38400" r="2185" b="6267"/>
            <a:stretch>
              <a:fillRect/>
            </a:stretch>
          </p:blipFill>
          <p:spPr bwMode="auto">
            <a:xfrm>
              <a:off x="3209" y="1610"/>
              <a:ext cx="2352" cy="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412750" y="4832350"/>
            <a:ext cx="343693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Bad algorithms can be way too slow!</a:t>
            </a:r>
          </a:p>
        </p:txBody>
      </p:sp>
      <p:pic>
        <p:nvPicPr>
          <p:cNvPr id="132117" name="Picture 21" descr="ani-Hour_Glass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030288"/>
            <a:ext cx="2476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1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 smtClean="0"/>
              <a:t>Algorithm Comparison</a:t>
            </a:r>
            <a:br>
              <a:rPr lang="en-US" sz="3200" smtClean="0"/>
            </a:br>
            <a:r>
              <a:rPr lang="en-US" sz="3200" smtClean="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The user secretly picks a random word 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program then must figure out what word the user picked.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consider some 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6195" name="Text Box 3"/>
          <p:cNvSpPr txBox="1">
            <a:spLocks noChangeArrowheads="1"/>
          </p:cNvSpPr>
          <p:nvPr/>
        </p:nvSpPr>
        <p:spPr bwMode="auto">
          <a:xfrm>
            <a:off x="812800" y="12684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one algorithm we could use would be to </a:t>
            </a:r>
            <a:r>
              <a:rPr lang="en-US" sz="2400">
                <a:solidFill>
                  <a:srgbClr val="6600CC"/>
                </a:solidFill>
              </a:rPr>
              <a:t>randomly pick words</a:t>
            </a:r>
            <a:r>
              <a:rPr lang="en-US" sz="2400"/>
              <a:t> from the dictionary:</a:t>
            </a:r>
          </a:p>
        </p:txBody>
      </p:sp>
      <p:sp>
        <p:nvSpPr>
          <p:cNvPr id="136201" name="Text Box 9"/>
          <p:cNvSpPr txBox="1">
            <a:spLocks noChangeArrowheads="1"/>
          </p:cNvSpPr>
          <p:nvPr/>
        </p:nvSpPr>
        <p:spPr bwMode="auto">
          <a:xfrm>
            <a:off x="938213" y="2389188"/>
            <a:ext cx="764222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32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a random word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 Ask the user if </a:t>
            </a:r>
            <a:r>
              <a:rPr lang="en-US" sz="2400" dirty="0">
                <a:solidFill>
                  <a:srgbClr val="006666"/>
                </a:solidFill>
              </a:rPr>
              <a:t>w</a:t>
            </a:r>
            <a:r>
              <a:rPr lang="en-US" sz="2400" dirty="0">
                <a:solidFill>
                  <a:srgbClr val="003399"/>
                </a:solidFill>
              </a:rPr>
              <a:t> was the word they </a:t>
            </a:r>
            <a:r>
              <a:rPr lang="en-US" sz="2400" dirty="0" smtClean="0">
                <a:solidFill>
                  <a:srgbClr val="003399"/>
                </a:solidFill>
              </a:rPr>
              <a:t>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dirty="0" smtClean="0">
                <a:solidFill>
                  <a:srgbClr val="003399"/>
                </a:solidFill>
              </a:rPr>
              <a:t>}</a:t>
            </a:r>
            <a:endParaRPr lang="en-US" sz="3200" dirty="0">
              <a:solidFill>
                <a:srgbClr val="003399"/>
              </a:solidFill>
            </a:endParaRPr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741363" y="485140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5" grpId="0"/>
      <p:bldP spid="136201" grpId="0" build="p"/>
      <p:bldP spid="136202" grpId="0"/>
      <p:bldP spid="1362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585788" y="1268413"/>
            <a:ext cx="8013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try a second algorithm: We’ll </a:t>
            </a:r>
            <a:r>
              <a:rPr lang="en-US" sz="2400">
                <a:solidFill>
                  <a:srgbClr val="6600CC"/>
                </a:solidFill>
              </a:rPr>
              <a:t>search linearly from top to bottom</a:t>
            </a:r>
            <a:r>
              <a:rPr lang="en-US" sz="2400"/>
              <a:t> and ask the user about each word:</a:t>
            </a:r>
          </a:p>
        </p:txBody>
      </p:sp>
      <p:sp>
        <p:nvSpPr>
          <p:cNvPr id="138244" name="Text Box 4"/>
          <p:cNvSpPr txBox="1">
            <a:spLocks noChangeArrowheads="1"/>
          </p:cNvSpPr>
          <p:nvPr/>
        </p:nvSpPr>
        <p:spPr bwMode="auto">
          <a:xfrm>
            <a:off x="938213" y="2235188"/>
            <a:ext cx="7642225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000" dirty="0"/>
          </a:p>
          <a:p>
            <a:r>
              <a:rPr lang="en-US" sz="2400" dirty="0">
                <a:solidFill>
                  <a:srgbClr val="003399"/>
                </a:solidFill>
              </a:rPr>
              <a:t>    j = 0	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While I haven’t guessed the user’s </a:t>
            </a:r>
            <a:r>
              <a:rPr lang="en-US" sz="2400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{</a:t>
            </a:r>
            <a:endParaRPr lang="en-US" sz="2800" dirty="0">
              <a:solidFill>
                <a:srgbClr val="003399"/>
              </a:solidFill>
            </a:endParaRPr>
          </a:p>
          <a:p>
            <a:r>
              <a:rPr lang="en-US" sz="2400" dirty="0">
                <a:solidFill>
                  <a:srgbClr val="003399"/>
                </a:solidFill>
              </a:rPr>
              <a:t>        Select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from the dictionary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Ask the user if </a:t>
            </a:r>
            <a:r>
              <a:rPr lang="en-US" sz="2400" dirty="0">
                <a:solidFill>
                  <a:srgbClr val="006666"/>
                </a:solidFill>
              </a:rPr>
              <a:t>word j </a:t>
            </a:r>
            <a:r>
              <a:rPr lang="en-US" sz="2400" dirty="0">
                <a:solidFill>
                  <a:srgbClr val="003399"/>
                </a:solidFill>
              </a:rPr>
              <a:t>is the word they picked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      j = j + </a:t>
            </a:r>
            <a:r>
              <a:rPr lang="en-US" sz="2400" dirty="0" smtClean="0">
                <a:solidFill>
                  <a:srgbClr val="003399"/>
                </a:solidFill>
              </a:rPr>
              <a:t>1</a:t>
            </a:r>
          </a:p>
          <a:p>
            <a:r>
              <a:rPr lang="en-US" sz="2400" dirty="0">
                <a:solidFill>
                  <a:srgbClr val="003399"/>
                </a:solidFill>
              </a:rPr>
              <a:t> </a:t>
            </a:r>
            <a:r>
              <a:rPr lang="en-US" sz="2400" dirty="0" smtClean="0">
                <a:solidFill>
                  <a:srgbClr val="003399"/>
                </a:solidFill>
              </a:rPr>
              <a:t>   </a:t>
            </a:r>
            <a:r>
              <a:rPr lang="en-US" sz="1800" dirty="0" smtClean="0">
                <a:solidFill>
                  <a:srgbClr val="003399"/>
                </a:solidFill>
              </a:rPr>
              <a:t>}</a:t>
            </a:r>
            <a:endParaRPr lang="en-US" sz="2400" dirty="0">
              <a:solidFill>
                <a:srgbClr val="003399"/>
              </a:solidFill>
            </a:endParaRP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949325" y="498633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531813" y="5775325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 build="p"/>
      <p:bldP spid="138245" grpId="0"/>
      <p:bldP spid="1382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200025"/>
            <a:ext cx="7772400" cy="1143000"/>
          </a:xfrm>
        </p:spPr>
        <p:txBody>
          <a:bodyPr/>
          <a:lstStyle/>
          <a:p>
            <a:r>
              <a:rPr lang="en-US" sz="3600" smtClean="0"/>
              <a:t>Algorithm Comparison</a:t>
            </a:r>
            <a:endParaRPr lang="en-US" sz="3600" smtClean="0">
              <a:solidFill>
                <a:srgbClr val="6600CC"/>
              </a:solidFill>
            </a:endParaRP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798513"/>
            <a:ext cx="7642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third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671737" y="1604738"/>
            <a:ext cx="8205788" cy="392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900" dirty="0"/>
          </a:p>
          <a:p>
            <a:r>
              <a:rPr lang="en-US" dirty="0">
                <a:solidFill>
                  <a:srgbClr val="003399"/>
                </a:solidFill>
              </a:rPr>
              <a:t>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The entire dictionary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3399"/>
                </a:solidFill>
              </a:rPr>
              <a:t>While I haven’t guessed the user’s </a:t>
            </a:r>
            <a:r>
              <a:rPr lang="en-US" dirty="0" smtClean="0">
                <a:solidFill>
                  <a:srgbClr val="003399"/>
                </a:solidFill>
              </a:rPr>
              <a:t>word</a:t>
            </a:r>
          </a:p>
          <a:p>
            <a:r>
              <a:rPr lang="en-US" sz="1400" dirty="0" smtClean="0">
                <a:solidFill>
                  <a:srgbClr val="003399"/>
                </a:solidFill>
              </a:rPr>
              <a:t>      {</a:t>
            </a:r>
            <a:endParaRPr lang="en-US" sz="1400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Pick the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003399"/>
                </a:solidFill>
              </a:rPr>
              <a:t> in the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Ask the </a:t>
            </a:r>
            <a:r>
              <a:rPr lang="en-US" dirty="0" smtClean="0">
                <a:solidFill>
                  <a:srgbClr val="003399"/>
                </a:solidFill>
              </a:rPr>
              <a:t>user: </a:t>
            </a:r>
            <a:r>
              <a:rPr lang="en-US" dirty="0" smtClean="0">
                <a:solidFill>
                  <a:srgbClr val="FF0000"/>
                </a:solidFill>
              </a:rPr>
              <a:t>“Is </a:t>
            </a:r>
            <a:r>
              <a:rPr lang="en-US" dirty="0">
                <a:solidFill>
                  <a:srgbClr val="006666"/>
                </a:solidFill>
              </a:rPr>
              <a:t>w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your word?”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</a:t>
            </a:r>
            <a:r>
              <a:rPr lang="en-US" dirty="0" smtClean="0">
                <a:solidFill>
                  <a:srgbClr val="003399"/>
                </a:solidFill>
              </a:rPr>
              <a:t>        If so, you’re done! </a:t>
            </a:r>
            <a:r>
              <a:rPr lang="en-US" dirty="0" err="1" smtClean="0">
                <a:solidFill>
                  <a:srgbClr val="003399"/>
                </a:solidFill>
              </a:rPr>
              <a:t>Woohoo</a:t>
            </a:r>
            <a:r>
              <a:rPr lang="en-US" dirty="0" smtClean="0">
                <a:solidFill>
                  <a:srgbClr val="003399"/>
                </a:solidFill>
              </a:rPr>
              <a:t>!</a:t>
            </a:r>
          </a:p>
          <a:p>
            <a:r>
              <a:rPr lang="en-US" dirty="0" smtClean="0">
                <a:solidFill>
                  <a:srgbClr val="003399"/>
                </a:solidFill>
              </a:rPr>
              <a:t>         </a:t>
            </a:r>
            <a:r>
              <a:rPr lang="en-US" dirty="0">
                <a:solidFill>
                  <a:srgbClr val="003399"/>
                </a:solidFill>
              </a:rPr>
              <a:t>If not, </a:t>
            </a:r>
            <a:r>
              <a:rPr lang="en-US" dirty="0" smtClean="0">
                <a:solidFill>
                  <a:srgbClr val="003399"/>
                </a:solidFill>
              </a:rPr>
              <a:t>ask: </a:t>
            </a:r>
            <a:r>
              <a:rPr lang="en-US" dirty="0" smtClean="0">
                <a:solidFill>
                  <a:srgbClr val="FF0000"/>
                </a:solidFill>
              </a:rPr>
              <a:t>“Does your word come </a:t>
            </a:r>
            <a:r>
              <a:rPr lang="en-US" dirty="0">
                <a:solidFill>
                  <a:srgbClr val="FF0000"/>
                </a:solidFill>
              </a:rPr>
              <a:t>before </a:t>
            </a:r>
            <a:r>
              <a:rPr lang="en-US" dirty="0" smtClean="0">
                <a:solidFill>
                  <a:srgbClr val="FF0000"/>
                </a:solidFill>
              </a:rPr>
              <a:t>or after </a:t>
            </a:r>
            <a:r>
              <a:rPr lang="en-US" dirty="0" smtClean="0">
                <a:solidFill>
                  <a:srgbClr val="006666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?”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before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first ½ of the current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endParaRPr lang="en-US" dirty="0">
              <a:solidFill>
                <a:srgbClr val="003399"/>
              </a:solidFill>
            </a:endParaRPr>
          </a:p>
          <a:p>
            <a:r>
              <a:rPr lang="en-US" dirty="0">
                <a:solidFill>
                  <a:srgbClr val="003399"/>
                </a:solidFill>
              </a:rPr>
              <a:t>         If their word comes </a:t>
            </a:r>
            <a:r>
              <a:rPr lang="en-US" dirty="0">
                <a:solidFill>
                  <a:srgbClr val="006666"/>
                </a:solidFill>
              </a:rPr>
              <a:t>after</a:t>
            </a:r>
            <a:r>
              <a:rPr lang="en-US" dirty="0">
                <a:solidFill>
                  <a:srgbClr val="003399"/>
                </a:solidFill>
              </a:rPr>
              <a:t> our middle word </a:t>
            </a:r>
            <a:r>
              <a:rPr lang="en-US" dirty="0">
                <a:solidFill>
                  <a:srgbClr val="006666"/>
                </a:solidFill>
              </a:rPr>
              <a:t>w</a:t>
            </a:r>
          </a:p>
          <a:p>
            <a:r>
              <a:rPr lang="en-US" dirty="0">
                <a:solidFill>
                  <a:srgbClr val="003399"/>
                </a:solidFill>
              </a:rPr>
              <a:t>              </a:t>
            </a:r>
            <a:r>
              <a:rPr lang="en-US" dirty="0" err="1">
                <a:solidFill>
                  <a:srgbClr val="003399"/>
                </a:solidFill>
              </a:rPr>
              <a:t>SearchArea</a:t>
            </a:r>
            <a:r>
              <a:rPr lang="en-US" dirty="0">
                <a:solidFill>
                  <a:srgbClr val="003399"/>
                </a:solidFill>
              </a:rPr>
              <a:t> = second ½ of the current </a:t>
            </a:r>
            <a:r>
              <a:rPr lang="en-US" dirty="0" err="1" smtClean="0">
                <a:solidFill>
                  <a:srgbClr val="003399"/>
                </a:solidFill>
              </a:rPr>
              <a:t>SearchArea</a:t>
            </a:r>
            <a:endParaRPr lang="en-US" dirty="0" smtClean="0">
              <a:solidFill>
                <a:srgbClr val="003399"/>
              </a:solidFill>
            </a:endParaRPr>
          </a:p>
          <a:p>
            <a:r>
              <a:rPr lang="en-US" dirty="0" smtClean="0">
                <a:solidFill>
                  <a:srgbClr val="003399"/>
                </a:solidFill>
              </a:rPr>
              <a:t>   </a:t>
            </a:r>
            <a:r>
              <a:rPr lang="en-US" sz="1400" dirty="0" smtClean="0">
                <a:solidFill>
                  <a:srgbClr val="003399"/>
                </a:solidFill>
              </a:rPr>
              <a:t>   }</a:t>
            </a:r>
            <a:endParaRPr lang="en-US" sz="1400" dirty="0">
              <a:solidFill>
                <a:srgbClr val="003399"/>
              </a:solidFill>
            </a:endParaRPr>
          </a:p>
        </p:txBody>
      </p:sp>
      <p:sp>
        <p:nvSpPr>
          <p:cNvPr id="140298" name="Text Box 10"/>
          <p:cNvSpPr txBox="1">
            <a:spLocks noChangeArrowheads="1"/>
          </p:cNvSpPr>
          <p:nvPr/>
        </p:nvSpPr>
        <p:spPr bwMode="auto">
          <a:xfrm>
            <a:off x="531813" y="5861050"/>
            <a:ext cx="82661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Question: </a:t>
            </a:r>
            <a:r>
              <a:rPr lang="en-US" sz="2400"/>
              <a:t>If there are </a:t>
            </a:r>
            <a:r>
              <a:rPr lang="en-US" sz="2400">
                <a:solidFill>
                  <a:srgbClr val="FF0000"/>
                </a:solidFill>
              </a:rPr>
              <a:t>N total words</a:t>
            </a:r>
            <a:r>
              <a:rPr lang="en-US" sz="2400"/>
              <a:t> in our dictionary, on average, how many guesses will our algorithm require?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53863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/>
      <p:bldP spid="140292" grpId="0" uiExpand="1" build="p"/>
      <p:bldP spid="140298" grpId="0"/>
      <p:bldP spid="14029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mtClean="0"/>
              <a:t>Hmmm.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 smtClean="0">
                <a:solidFill>
                  <a:srgbClr val="6600CC"/>
                </a:solidFill>
              </a:rPr>
              <a:t>N=131,072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512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256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128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87375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</a:t>
            </a:r>
            <a:r>
              <a:rPr lang="en-US" dirty="0" smtClean="0">
                <a:solidFill>
                  <a:srgbClr val="006666"/>
                </a:solidFill>
              </a:rPr>
              <a:t>just 17 steps!!! WOW!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1024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2048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142361" name="Text Box 25"/>
          <p:cNvSpPr txBox="1">
            <a:spLocks noChangeArrowheads="1"/>
          </p:cNvSpPr>
          <p:nvPr/>
        </p:nvSpPr>
        <p:spPr bwMode="auto">
          <a:xfrm>
            <a:off x="372591" y="6333524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Can we come up with a general formula to determine the # of steps?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our dictionary had </a:t>
            </a:r>
            <a:r>
              <a:rPr lang="en-US">
                <a:solidFill>
                  <a:srgbClr val="6600CC"/>
                </a:solidFill>
              </a:rPr>
              <a:t>N=16</a:t>
            </a:r>
            <a:r>
              <a:rPr lang="en-US"/>
              <a:t> words, how many times would we </a:t>
            </a:r>
            <a:br>
              <a:rPr lang="en-US"/>
            </a:br>
            <a:r>
              <a:rPr lang="en-US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32768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16384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8192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4096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65536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61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Binary Search</a:t>
            </a:r>
          </a:p>
        </p:txBody>
      </p:sp>
      <p:sp>
        <p:nvSpPr>
          <p:cNvPr id="144387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Well, if you remember your math…</a:t>
            </a:r>
          </a:p>
        </p:txBody>
      </p:sp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395288" y="2381250"/>
            <a:ext cx="83486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 know that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is equal to the number of times you can divide </a:t>
            </a:r>
            <a:r>
              <a:rPr lang="en-US" sz="2400">
                <a:solidFill>
                  <a:srgbClr val="6600CC"/>
                </a:solidFill>
              </a:rPr>
              <a:t>N</a:t>
            </a:r>
            <a:r>
              <a:rPr lang="en-US" sz="2400"/>
              <a:t> by </a:t>
            </a:r>
            <a:r>
              <a:rPr lang="en-US" sz="2400">
                <a:solidFill>
                  <a:srgbClr val="6600CC"/>
                </a:solidFill>
              </a:rPr>
              <a:t>2</a:t>
            </a:r>
            <a:r>
              <a:rPr lang="en-US" sz="2400"/>
              <a:t> before you reach a value of 1.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65138" y="35956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(8)</a:t>
            </a:r>
            <a:r>
              <a:rPr lang="en-US" sz="2400"/>
              <a:t> = 3, since 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1" name="Text Box 7"/>
          <p:cNvSpPr txBox="1">
            <a:spLocks noChangeArrowheads="1"/>
          </p:cNvSpPr>
          <p:nvPr/>
        </p:nvSpPr>
        <p:spPr bwMode="auto">
          <a:xfrm>
            <a:off x="500063" y="5753100"/>
            <a:ext cx="8121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no matter what word the user picks, we can find it in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</a:t>
            </a:r>
            <a:r>
              <a:rPr lang="en-US" sz="2400"/>
              <a:t> steps for a dictionary with N words!</a:t>
            </a:r>
          </a:p>
        </p:txBody>
      </p:sp>
      <p:sp>
        <p:nvSpPr>
          <p:cNvPr id="144392" name="Text Box 8"/>
          <p:cNvSpPr txBox="1">
            <a:spLocks noChangeArrowheads="1"/>
          </p:cNvSpPr>
          <p:nvPr/>
        </p:nvSpPr>
        <p:spPr bwMode="auto">
          <a:xfrm>
            <a:off x="554038" y="4244975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(64)</a:t>
            </a:r>
            <a:r>
              <a:rPr lang="en-US" sz="2400"/>
              <a:t> = 6, since 64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32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16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8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4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1</a:t>
            </a:r>
            <a:endParaRPr lang="en-US" sz="2400"/>
          </a:p>
        </p:txBody>
      </p:sp>
      <p:sp>
        <p:nvSpPr>
          <p:cNvPr id="144394" name="Text Box 10"/>
          <p:cNvSpPr txBox="1">
            <a:spLocks noChangeArrowheads="1"/>
          </p:cNvSpPr>
          <p:nvPr/>
        </p:nvSpPr>
        <p:spPr bwMode="auto">
          <a:xfrm>
            <a:off x="552450" y="5030788"/>
            <a:ext cx="8121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(1 billion)</a:t>
            </a:r>
            <a:r>
              <a:rPr lang="en-US" sz="2400"/>
              <a:t> = </a:t>
            </a:r>
            <a:r>
              <a:rPr lang="en-US" sz="2400">
                <a:solidFill>
                  <a:srgbClr val="006666"/>
                </a:solidFill>
              </a:rPr>
              <a:t>?</a:t>
            </a:r>
            <a:r>
              <a:rPr lang="en-US" sz="2400"/>
              <a:t>   1B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500M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250M 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</a:t>
            </a:r>
            <a:r>
              <a:rPr lang="en-US" sz="2400"/>
              <a:t>125M</a:t>
            </a:r>
            <a:r>
              <a:rPr lang="en-US" sz="2400">
                <a:solidFill>
                  <a:srgbClr val="6600CC"/>
                </a:solidFill>
                <a:sym typeface="Wingdings" pitchFamily="2" charset="2"/>
              </a:rPr>
              <a:t></a:t>
            </a:r>
            <a:r>
              <a:rPr lang="en-US" sz="2400">
                <a:sym typeface="Wingdings" pitchFamily="2" charset="2"/>
              </a:rPr>
              <a:t> 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/>
      <p:bldP spid="144388" grpId="0"/>
      <p:bldP spid="144389" grpId="0"/>
      <p:bldP spid="144391" grpId="0"/>
      <p:bldP spid="144392" grpId="0"/>
      <p:bldP spid="14439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Wow! That’s Significant!</a:t>
            </a:r>
          </a:p>
        </p:txBody>
      </p:sp>
      <p:sp>
        <p:nvSpPr>
          <p:cNvPr id="146435" name="Text Box 3"/>
          <p:cNvSpPr txBox="1">
            <a:spLocks noChangeArrowheads="1"/>
          </p:cNvSpPr>
          <p:nvPr/>
        </p:nvSpPr>
        <p:spPr bwMode="auto">
          <a:xfrm>
            <a:off x="820738" y="1487488"/>
            <a:ext cx="7642225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random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(~100,000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838200" y="2816225"/>
            <a:ext cx="7642225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Our </a:t>
            </a:r>
            <a:r>
              <a:rPr lang="en-US" sz="2400">
                <a:solidFill>
                  <a:srgbClr val="6600CC"/>
                </a:solidFill>
              </a:rPr>
              <a:t>linear search algorithm</a:t>
            </a:r>
            <a:r>
              <a:rPr lang="en-US" sz="2400"/>
              <a:t> requires </a:t>
            </a:r>
            <a:r>
              <a:rPr lang="en-US" sz="2400">
                <a:solidFill>
                  <a:srgbClr val="6600CC"/>
                </a:solidFill>
              </a:rPr>
              <a:t>N/2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(~50,000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465138" y="4100513"/>
            <a:ext cx="812165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But our </a:t>
            </a:r>
            <a:r>
              <a:rPr lang="en-US" sz="2400">
                <a:solidFill>
                  <a:srgbClr val="6600CC"/>
                </a:solidFill>
              </a:rPr>
              <a:t>binary search algorithm</a:t>
            </a:r>
            <a:r>
              <a:rPr lang="en-US" sz="2400"/>
              <a:t> only requires </a:t>
            </a:r>
            <a:r>
              <a:rPr lang="en-US" sz="2400">
                <a:solidFill>
                  <a:srgbClr val="6600CC"/>
                </a:solidFill>
              </a:rPr>
              <a:t>log</a:t>
            </a:r>
            <a:r>
              <a:rPr lang="en-US" sz="2400" baseline="-25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(N) steps</a:t>
            </a:r>
            <a:r>
              <a:rPr lang="en-US" sz="2400"/>
              <a:t>, on average, to guess the user’s secret word.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(~17 steps</a:t>
            </a:r>
            <a:r>
              <a:rPr lang="en-US" sz="1800">
                <a:solidFill>
                  <a:srgbClr val="006666"/>
                </a:solidFill>
              </a:rPr>
              <a:t> for a dictionary with 100,000 words)</a:t>
            </a:r>
            <a:endParaRPr lang="en-US" sz="1800"/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301625" y="5510213"/>
            <a:ext cx="861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If, instead of a dictionary, we had to search a database of </a:t>
            </a:r>
            <a:r>
              <a:rPr lang="en-US" sz="2400">
                <a:solidFill>
                  <a:srgbClr val="6600CC"/>
                </a:solidFill>
              </a:rPr>
              <a:t>300 million people</a:t>
            </a:r>
            <a:r>
              <a:rPr lang="en-US" sz="2400"/>
              <a:t>, which algorithm would you choose?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5" grpId="0"/>
      <p:bldP spid="146436" grpId="0"/>
      <p:bldP spid="146437" grpId="0"/>
      <p:bldP spid="1464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Data Structures</a:t>
            </a:r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977900" y="4645025"/>
            <a:ext cx="75882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3399"/>
                </a:solidFill>
              </a:rPr>
              <a:t>What was the data structure we operated on in the Fibonacci algorithm?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1860550" y="5586413"/>
            <a:ext cx="5683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800"/>
              <a:t>Right, just the array of integers: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914400"/>
            <a:ext cx="8458200" cy="993775"/>
            <a:chOff x="192" y="690"/>
            <a:chExt cx="5040" cy="626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>
                  <a:cs typeface="Courier New" pitchFamily="49" charset="0"/>
                </a:rPr>
                <a:t>      </a:t>
              </a:r>
              <a:r>
                <a:rPr lang="en-US" sz="2800"/>
                <a:t>A </a:t>
              </a:r>
              <a:r>
                <a:rPr lang="en-US" sz="2800">
                  <a:solidFill>
                    <a:srgbClr val="008080"/>
                  </a:solidFill>
                </a:rPr>
                <a:t>data structure</a:t>
              </a:r>
              <a:r>
                <a:rPr lang="en-US" sz="2800"/>
                <a:t> is the </a:t>
              </a:r>
              <a:r>
                <a:rPr lang="en-US" sz="2800">
                  <a:solidFill>
                    <a:srgbClr val="800000"/>
                  </a:solidFill>
                </a:rPr>
                <a:t>data</a:t>
              </a:r>
              <a:r>
                <a:rPr lang="en-US" sz="2800"/>
                <a:t> that’s operated </a:t>
              </a:r>
              <a:br>
                <a:rPr lang="en-US" sz="2800"/>
              </a:br>
              <a:r>
                <a:rPr lang="en-US" sz="2800"/>
                <a:t>     on by an algorithm to solve a problem.</a:t>
              </a:r>
              <a:r>
                <a:rPr lang="en-US" sz="2400"/>
                <a:t> </a:t>
              </a:r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51" name="Rectangle 11"/>
          <p:cNvSpPr>
            <a:spLocks noChangeArrowheads="1"/>
          </p:cNvSpPr>
          <p:nvPr/>
        </p:nvSpPr>
        <p:spPr bwMode="auto">
          <a:xfrm>
            <a:off x="1182688" y="2146300"/>
            <a:ext cx="70548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Sometimes an algorithm can operate just on the </a:t>
            </a:r>
            <a:r>
              <a:rPr lang="en-US" sz="2400">
                <a:solidFill>
                  <a:schemeClr val="accent2"/>
                </a:solidFill>
              </a:rPr>
              <a:t>data passed in </a:t>
            </a:r>
            <a:r>
              <a:rPr lang="en-US" sz="2400">
                <a:solidFill>
                  <a:srgbClr val="008080"/>
                </a:solidFill>
              </a:rPr>
              <a:t>to it. </a:t>
            </a:r>
          </a:p>
        </p:txBody>
      </p:sp>
      <p:sp>
        <p:nvSpPr>
          <p:cNvPr id="163852" name="Rectangle 12"/>
          <p:cNvSpPr>
            <a:spLocks noChangeArrowheads="1"/>
          </p:cNvSpPr>
          <p:nvPr/>
        </p:nvSpPr>
        <p:spPr bwMode="auto">
          <a:xfrm>
            <a:off x="344488" y="3289300"/>
            <a:ext cx="8655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008080"/>
                </a:solidFill>
              </a:rPr>
              <a:t>Other times your algorithm will have to create its own </a:t>
            </a:r>
            <a:r>
              <a:rPr lang="en-US" sz="2400">
                <a:solidFill>
                  <a:schemeClr val="accent2"/>
                </a:solidFill>
              </a:rPr>
              <a:t>secondary data structures</a:t>
            </a:r>
            <a:r>
              <a:rPr lang="en-US" sz="2400">
                <a:solidFill>
                  <a:srgbClr val="008080"/>
                </a:solidFill>
              </a:rPr>
              <a:t> to solve a problem. </a:t>
            </a:r>
            <a:endParaRPr lang="en-US" sz="2400">
              <a:solidFill>
                <a:schemeClr val="accent2"/>
              </a:solidFill>
            </a:endParaRPr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2054225" y="6142038"/>
            <a:ext cx="5307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399"/>
                </a:solidFill>
              </a:rPr>
              <a:t>int arr[100] = {0,1,1,2,3,5,8,13,21,…};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/>
      <p:bldP spid="163844" grpId="0" build="p"/>
      <p:bldP spid="163851" grpId="0"/>
      <p:bldP spid="163852" grpId="0"/>
      <p:bldP spid="266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1000" y="-7620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 Data Structure for Facebook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60338" y="949325"/>
            <a:ext cx="8839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Courier New" pitchFamily="49" charset="0"/>
              </a:rPr>
              <a:t>Imagine that you’re building a social </a:t>
            </a:r>
            <a:br>
              <a:rPr lang="en-US">
                <a:cs typeface="Courier New" pitchFamily="49" charset="0"/>
              </a:rPr>
            </a:br>
            <a:r>
              <a:rPr lang="en-US">
                <a:cs typeface="Courier New" pitchFamily="49" charset="0"/>
              </a:rPr>
              <a:t>network website like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Facebook</a:t>
            </a:r>
            <a:r>
              <a:rPr lang="en-US">
                <a:cs typeface="Courier New" pitchFamily="49" charset="0"/>
              </a:rPr>
              <a:t>…</a:t>
            </a:r>
            <a:r>
              <a:rPr lang="en-US"/>
              <a:t> </a:t>
            </a:r>
          </a:p>
        </p:txBody>
      </p:sp>
      <p:sp>
        <p:nvSpPr>
          <p:cNvPr id="17425" name="Text Box 17"/>
          <p:cNvSpPr txBox="1">
            <a:spLocks noChangeArrowheads="1"/>
          </p:cNvSpPr>
          <p:nvPr/>
        </p:nvSpPr>
        <p:spPr bwMode="auto">
          <a:xfrm>
            <a:off x="4095750" y="2012950"/>
            <a:ext cx="4876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cs typeface="Courier New" pitchFamily="49" charset="0"/>
              </a:rPr>
              <a:t>And you want to keep track of </a:t>
            </a:r>
            <a:br>
              <a:rPr lang="en-US" sz="2200">
                <a:cs typeface="Courier New" pitchFamily="49" charset="0"/>
              </a:rPr>
            </a:br>
            <a:r>
              <a:rPr lang="en-US" sz="2200">
                <a:cs typeface="Courier New" pitchFamily="49" charset="0"/>
              </a:rPr>
              <a:t>who made friends with who…</a:t>
            </a:r>
            <a:endParaRPr lang="en-US" sz="2200"/>
          </a:p>
        </p:txBody>
      </p:sp>
      <p:sp>
        <p:nvSpPr>
          <p:cNvPr id="17426" name="Text Box 18"/>
          <p:cNvSpPr txBox="1">
            <a:spLocks noChangeArrowheads="1"/>
          </p:cNvSpPr>
          <p:nvPr/>
        </p:nvSpPr>
        <p:spPr bwMode="auto">
          <a:xfrm>
            <a:off x="4017963" y="2895600"/>
            <a:ext cx="48768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How would you do it?</a:t>
            </a:r>
          </a:p>
        </p:txBody>
      </p:sp>
      <p:sp>
        <p:nvSpPr>
          <p:cNvPr id="17427" name="Text Box 19"/>
          <p:cNvSpPr txBox="1">
            <a:spLocks noChangeArrowheads="1"/>
          </p:cNvSpPr>
          <p:nvPr/>
        </p:nvSpPr>
        <p:spPr bwMode="auto">
          <a:xfrm>
            <a:off x="4070350" y="3449638"/>
            <a:ext cx="499745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one valid </a:t>
            </a:r>
            <a:r>
              <a:rPr lang="en-US" sz="2200" i="1">
                <a:solidFill>
                  <a:srgbClr val="6600CC"/>
                </a:solidFill>
              </a:rPr>
              <a:t>data structure</a:t>
            </a:r>
            <a:r>
              <a:rPr lang="en-US" sz="2200"/>
              <a:t> might be an unordered </a:t>
            </a:r>
            <a:r>
              <a:rPr lang="en-US" sz="2200">
                <a:solidFill>
                  <a:schemeClr val="accent2"/>
                </a:solidFill>
              </a:rPr>
              <a:t>list</a:t>
            </a:r>
            <a:r>
              <a:rPr lang="en-US" sz="2200"/>
              <a:t> </a:t>
            </a:r>
            <a:r>
              <a:rPr lang="en-US" sz="2200">
                <a:solidFill>
                  <a:schemeClr val="accent2"/>
                </a:solidFill>
              </a:rPr>
              <a:t>of friendships</a:t>
            </a:r>
            <a:r>
              <a:rPr lang="en-US" sz="2200"/>
              <a:t>, like this…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212725" y="19748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Lim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sp>
        <p:nvSpPr>
          <p:cNvPr id="17429" name="Text Box 21"/>
          <p:cNvSpPr txBox="1">
            <a:spLocks noChangeArrowheads="1"/>
          </p:cNvSpPr>
          <p:nvPr/>
        </p:nvSpPr>
        <p:spPr bwMode="auto">
          <a:xfrm>
            <a:off x="4167188" y="4683125"/>
            <a:ext cx="497681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Now how could I find out if </a:t>
            </a:r>
            <a:br>
              <a:rPr lang="en-US" sz="2200"/>
            </a:br>
            <a:r>
              <a:rPr lang="en-US" sz="2200">
                <a:solidFill>
                  <a:srgbClr val="6600CC"/>
                </a:solidFill>
              </a:rPr>
              <a:t>Melani Kan </a:t>
            </a:r>
            <a:r>
              <a:rPr lang="en-US" sz="2200"/>
              <a:t>is a friend of </a:t>
            </a:r>
            <a:r>
              <a:rPr lang="en-US" sz="2200">
                <a:solidFill>
                  <a:srgbClr val="6600CC"/>
                </a:solidFill>
              </a:rPr>
              <a:t>Danny Hsu</a:t>
            </a:r>
            <a:r>
              <a:rPr lang="en-US" sz="2200"/>
              <a:t>?</a:t>
            </a:r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-76200" y="245745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44475" y="3686175"/>
            <a:ext cx="3671888" cy="3349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33" name="Text Box 25"/>
          <p:cNvSpPr txBox="1">
            <a:spLocks noChangeArrowheads="1"/>
          </p:cNvSpPr>
          <p:nvPr/>
        </p:nvSpPr>
        <p:spPr bwMode="auto">
          <a:xfrm>
            <a:off x="4148138" y="5529263"/>
            <a:ext cx="4884737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Well, we could search through</a:t>
            </a:r>
            <a:br>
              <a:rPr lang="en-US" sz="2200"/>
            </a:br>
            <a:r>
              <a:rPr lang="en-US" sz="2200"/>
              <a:t>every pair of friends until we find the friendship we were looking for…</a:t>
            </a: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66675" y="5292725"/>
            <a:ext cx="41021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99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6666"/>
                </a:solidFill>
              </a:rPr>
              <a:t>Hmmm. If we had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100 million users</a:t>
            </a:r>
            <a:r>
              <a:rPr lang="en-US" sz="2000">
                <a:solidFill>
                  <a:srgbClr val="006666"/>
                </a:solidFill>
              </a:rPr>
              <a:t> with </a:t>
            </a:r>
            <a:br>
              <a:rPr lang="en-US" sz="2000">
                <a:solidFill>
                  <a:srgbClr val="006666"/>
                </a:solidFill>
              </a:rPr>
            </a:br>
            <a:r>
              <a:rPr lang="en-US" sz="2000">
                <a:solidFill>
                  <a:srgbClr val="FF0000"/>
                </a:solidFill>
              </a:rPr>
              <a:t>10 billion friendships</a:t>
            </a:r>
            <a:r>
              <a:rPr lang="en-US" sz="2000">
                <a:solidFill>
                  <a:srgbClr val="006666"/>
                </a:solidFill>
              </a:rPr>
              <a:t>, that search might be a bit too slow!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</a:t>
            </a:r>
            <a:endParaRPr lang="en-US" sz="20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3472E-18 -2.04025E-6 L 1.73472E-18 0.37891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17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74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/>
      <p:bldP spid="17426" grpId="0"/>
      <p:bldP spid="17427" grpId="0"/>
      <p:bldP spid="17428" grpId="0" animBg="1"/>
      <p:bldP spid="17429" grpId="0"/>
      <p:bldP spid="17431" grpId="0" animBg="1"/>
      <p:bldP spid="17431" grpId="1" animBg="1"/>
      <p:bldP spid="17432" grpId="0" animBg="1"/>
      <p:bldP spid="17432" grpId="1" animBg="1"/>
      <p:bldP spid="1743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Who Am I?</a:t>
            </a:r>
          </a:p>
        </p:txBody>
      </p:sp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4991100" y="990600"/>
            <a:ext cx="42672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b="1" dirty="0">
                <a:solidFill>
                  <a:srgbClr val="008080"/>
                </a:solidFill>
              </a:rPr>
              <a:t>Carey </a:t>
            </a:r>
            <a:r>
              <a:rPr lang="en-US" sz="2200" b="1" dirty="0" err="1">
                <a:solidFill>
                  <a:srgbClr val="008080"/>
                </a:solidFill>
              </a:rPr>
              <a:t>Nachenberg</a:t>
            </a:r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endParaRPr lang="en-US" sz="2200" b="1" dirty="0">
              <a:solidFill>
                <a:srgbClr val="008080"/>
              </a:solidFill>
            </a:endParaRPr>
          </a:p>
          <a:p>
            <a:pPr eaLnBrk="1" hangingPunct="1"/>
            <a:r>
              <a:rPr lang="en-US" dirty="0"/>
              <a:t>Age:	  </a:t>
            </a:r>
            <a:r>
              <a:rPr lang="en-US" dirty="0" smtClean="0">
                <a:solidFill>
                  <a:srgbClr val="6600CC"/>
                </a:solidFill>
              </a:rPr>
              <a:t>43 </a:t>
            </a:r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endParaRPr lang="en-US" sz="10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School: </a:t>
            </a:r>
            <a:r>
              <a:rPr lang="en-US" sz="2200" dirty="0">
                <a:solidFill>
                  <a:srgbClr val="6600CC"/>
                </a:solidFill>
              </a:rPr>
              <a:t>BS, MS (</a:t>
            </a:r>
            <a:r>
              <a:rPr lang="en-US" sz="2200" dirty="0">
                <a:solidFill>
                  <a:srgbClr val="FF0066"/>
                </a:solidFill>
              </a:rPr>
              <a:t>No PhD!</a:t>
            </a:r>
            <a:r>
              <a:rPr lang="en-US" sz="2200" dirty="0">
                <a:solidFill>
                  <a:srgbClr val="6600CC"/>
                </a:solidFill>
              </a:rPr>
              <a:t>)</a:t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  	  in CS/E, UCLA ’95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Work: </a:t>
            </a:r>
            <a:r>
              <a:rPr lang="en-US" sz="1800" dirty="0">
                <a:solidFill>
                  <a:srgbClr val="6600CC"/>
                </a:solidFill>
              </a:rPr>
              <a:t>UCLA:        </a:t>
            </a:r>
            <a:r>
              <a:rPr lang="en-US" sz="1800" dirty="0">
                <a:solidFill>
                  <a:srgbClr val="006666"/>
                </a:solidFill>
              </a:rPr>
              <a:t>Adjunct Prof</a:t>
            </a:r>
          </a:p>
          <a:p>
            <a:pPr eaLnBrk="1" hangingPunct="1"/>
            <a:r>
              <a:rPr lang="en-US" sz="1800" dirty="0">
                <a:solidFill>
                  <a:srgbClr val="6600CC"/>
                </a:solidFill>
              </a:rPr>
              <a:t>	Symantec: </a:t>
            </a:r>
            <a:r>
              <a:rPr lang="en-US" sz="1800" dirty="0">
                <a:solidFill>
                  <a:srgbClr val="006666"/>
                </a:solidFill>
              </a:rPr>
              <a:t>Vice President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	</a:t>
            </a:r>
          </a:p>
          <a:p>
            <a:pPr eaLnBrk="1" hangingPunct="1"/>
            <a:r>
              <a:rPr lang="en-US" sz="2200" dirty="0"/>
              <a:t>Hobbies: </a:t>
            </a:r>
            <a:r>
              <a:rPr lang="en-US" sz="2200" dirty="0">
                <a:solidFill>
                  <a:srgbClr val="6600CC"/>
                </a:solidFill>
              </a:rPr>
              <a:t>Rock climbing, </a:t>
            </a:r>
            <a:endParaRPr lang="en-US" sz="2200" dirty="0" smtClean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</a:rPr>
              <a:t> </a:t>
            </a:r>
            <a:r>
              <a:rPr lang="en-US" sz="2200" dirty="0" smtClean="0">
                <a:solidFill>
                  <a:srgbClr val="6600CC"/>
                </a:solidFill>
              </a:rPr>
              <a:t>             teaching CS,</a:t>
            </a:r>
            <a:r>
              <a:rPr lang="en-US" sz="2200" dirty="0">
                <a:solidFill>
                  <a:srgbClr val="6600CC"/>
                </a:solidFill>
              </a:rPr>
              <a:t/>
            </a:r>
            <a:br>
              <a:rPr lang="en-US" sz="2200" dirty="0">
                <a:solidFill>
                  <a:srgbClr val="6600CC"/>
                </a:solidFill>
              </a:rPr>
            </a:br>
            <a:r>
              <a:rPr lang="en-US" sz="2200" dirty="0">
                <a:solidFill>
                  <a:srgbClr val="6600CC"/>
                </a:solidFill>
              </a:rPr>
              <a:t>	   </a:t>
            </a:r>
            <a:r>
              <a:rPr lang="en-US" sz="1000" dirty="0">
                <a:solidFill>
                  <a:srgbClr val="6600CC"/>
                </a:solidFill>
              </a:rPr>
              <a:t> </a:t>
            </a:r>
            <a:r>
              <a:rPr lang="en-US" sz="2200" dirty="0" smtClean="0">
                <a:solidFill>
                  <a:srgbClr val="6600CC"/>
                </a:solidFill>
              </a:rPr>
              <a:t>publishing </a:t>
            </a:r>
            <a:r>
              <a:rPr lang="en-US" sz="2200" dirty="0">
                <a:solidFill>
                  <a:srgbClr val="6600CC"/>
                </a:solidFill>
              </a:rPr>
              <a:t>a novel!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  <a:p>
            <a:pPr eaLnBrk="1" hangingPunct="1"/>
            <a:r>
              <a:rPr lang="en-US" sz="2200" dirty="0"/>
              <a:t>My goal: </a:t>
            </a:r>
            <a:r>
              <a:rPr lang="en-US" sz="2200" dirty="0">
                <a:solidFill>
                  <a:srgbClr val="6600CC"/>
                </a:solidFill>
              </a:rPr>
              <a:t>To get </a:t>
            </a:r>
            <a:r>
              <a:rPr lang="en-US" sz="2200" dirty="0">
                <a:solidFill>
                  <a:schemeClr val="accent2"/>
                </a:solidFill>
              </a:rPr>
              <a:t>you </a:t>
            </a:r>
            <a:r>
              <a:rPr lang="en-US" sz="2200" i="1" dirty="0">
                <a:solidFill>
                  <a:srgbClr val="6600CC"/>
                </a:solidFill>
              </a:rPr>
              <a:t>excited </a:t>
            </a:r>
            <a:br>
              <a:rPr lang="en-US" sz="2200" i="1" dirty="0">
                <a:solidFill>
                  <a:srgbClr val="6600CC"/>
                </a:solidFill>
              </a:rPr>
            </a:br>
            <a:r>
              <a:rPr lang="en-US" sz="2200" i="1" dirty="0">
                <a:solidFill>
                  <a:srgbClr val="6600CC"/>
                </a:solidFill>
              </a:rPr>
              <a:t>              </a:t>
            </a:r>
            <a:r>
              <a:rPr lang="en-US" sz="2200" dirty="0">
                <a:solidFill>
                  <a:srgbClr val="6600CC"/>
                </a:solidFill>
              </a:rPr>
              <a:t>about programming!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2" y="990600"/>
            <a:ext cx="4471148" cy="298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3" y="3971365"/>
            <a:ext cx="3653117" cy="27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33350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139700" y="755650"/>
            <a:ext cx="39862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What if instead we assigned each of our </a:t>
            </a:r>
            <a:r>
              <a:rPr lang="en-US" sz="2000">
                <a:solidFill>
                  <a:srgbClr val="6600CC"/>
                </a:solidFill>
              </a:rPr>
              <a:t>N</a:t>
            </a:r>
            <a:r>
              <a:rPr lang="en-US" sz="2000"/>
              <a:t> users a number…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428" name="Text Box 20"/>
          <p:cNvSpPr txBox="1">
            <a:spLocks noChangeArrowheads="1"/>
          </p:cNvSpPr>
          <p:nvPr/>
        </p:nvSpPr>
        <p:spPr bwMode="auto">
          <a:xfrm>
            <a:off x="463550" y="4552950"/>
            <a:ext cx="3825875" cy="3152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UserA</a:t>
            </a:r>
            <a:r>
              <a:rPr lang="en-US" sz="2000" u="sng"/>
              <a:t> made friends w/ </a:t>
            </a:r>
            <a:r>
              <a:rPr lang="en-US" sz="2000" u="sng">
                <a:solidFill>
                  <a:srgbClr val="006666"/>
                </a:solidFill>
              </a:rPr>
              <a:t>UserB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Jenny Oh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David Sun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Sun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Danny Hsu</a:t>
            </a:r>
            <a:r>
              <a:rPr lang="en-US" sz="1800" b="1">
                <a:latin typeface="Courier New" pitchFamily="49" charset="0"/>
              </a:rPr>
              <a:t>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Carey Nash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Scott Wilhelm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Melani Kan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Danny Hsu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Carey Nash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David Small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Len Kleinrock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Jenny Oh</a:t>
            </a:r>
            <a:r>
              <a:rPr lang="en-US" sz="1800" b="1">
                <a:latin typeface="Courier New" pitchFamily="49" charset="0"/>
              </a:rPr>
              <a:t>  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Mario Giso</a:t>
            </a:r>
          </a:p>
          <a:p>
            <a:pPr eaLnBrk="1" hangingPunct="1"/>
            <a:r>
              <a:rPr lang="en-US" sz="1800" b="1">
                <a:solidFill>
                  <a:srgbClr val="800000"/>
                </a:solidFill>
                <a:latin typeface="Courier New" pitchFamily="49" charset="0"/>
              </a:rPr>
              <a:t>Mario Giso</a:t>
            </a:r>
            <a:r>
              <a:rPr lang="en-US" sz="1800" b="1">
                <a:latin typeface="Courier New" pitchFamily="49" charset="0"/>
              </a:rPr>
              <a:t> – </a:t>
            </a:r>
            <a:r>
              <a:rPr lang="en-US" sz="1800" b="1">
                <a:solidFill>
                  <a:srgbClr val="006666"/>
                </a:solidFill>
                <a:latin typeface="Courier New" pitchFamily="49" charset="0"/>
              </a:rPr>
              <a:t>Rich Nguyen</a:t>
            </a:r>
          </a:p>
        </p:txBody>
      </p:sp>
      <p:graphicFrame>
        <p:nvGraphicFramePr>
          <p:cNvPr id="174411" name="Group 331"/>
          <p:cNvGraphicFramePr>
            <a:graphicFrameLocks noGrp="1"/>
          </p:cNvGraphicFramePr>
          <p:nvPr>
            <p:ph idx="1"/>
          </p:nvPr>
        </p:nvGraphicFramePr>
        <p:xfrm>
          <a:off x="4587875" y="3382963"/>
          <a:ext cx="3871913" cy="3292476"/>
        </p:xfrm>
        <a:graphic>
          <a:graphicData uri="http://schemas.openxmlformats.org/drawingml/2006/table">
            <a:tbl>
              <a:tblPr/>
              <a:tblGrid>
                <a:gridCol w="423863"/>
                <a:gridCol w="315912"/>
                <a:gridCol w="328613"/>
                <a:gridCol w="284162"/>
                <a:gridCol w="284163"/>
                <a:gridCol w="300037"/>
                <a:gridCol w="322263"/>
                <a:gridCol w="320675"/>
                <a:gridCol w="325437"/>
                <a:gridCol w="322263"/>
                <a:gridCol w="261937"/>
                <a:gridCol w="382588"/>
              </a:tblGrid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  <a:cs typeface="Times New Roman" pitchFamily="18" charset="0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4413" name="Rectangle 333"/>
          <p:cNvSpPr>
            <a:spLocks noChangeArrowheads="1"/>
          </p:cNvSpPr>
          <p:nvPr/>
        </p:nvSpPr>
        <p:spPr bwMode="auto">
          <a:xfrm>
            <a:off x="538163" y="4894263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8851" name="Text Box 336"/>
          <p:cNvSpPr txBox="1">
            <a:spLocks noChangeArrowheads="1"/>
          </p:cNvSpPr>
          <p:nvPr/>
        </p:nvSpPr>
        <p:spPr bwMode="auto">
          <a:xfrm>
            <a:off x="2971800" y="2582863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28852" name="Text Box 337"/>
          <p:cNvSpPr txBox="1">
            <a:spLocks noChangeArrowheads="1"/>
          </p:cNvSpPr>
          <p:nvPr/>
        </p:nvSpPr>
        <p:spPr bwMode="auto">
          <a:xfrm>
            <a:off x="2971800" y="286385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174425" name="Text Box 345"/>
          <p:cNvSpPr txBox="1">
            <a:spLocks noChangeArrowheads="1"/>
          </p:cNvSpPr>
          <p:nvPr/>
        </p:nvSpPr>
        <p:spPr bwMode="auto">
          <a:xfrm>
            <a:off x="2959100" y="2919413"/>
            <a:ext cx="298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74429" name="Rectangle 349"/>
          <p:cNvSpPr>
            <a:spLocks noChangeArrowheads="1"/>
          </p:cNvSpPr>
          <p:nvPr/>
        </p:nvSpPr>
        <p:spPr bwMode="auto">
          <a:xfrm>
            <a:off x="4567238" y="474821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0" name="Rectangle 350"/>
          <p:cNvSpPr>
            <a:spLocks noChangeArrowheads="1"/>
          </p:cNvSpPr>
          <p:nvPr/>
        </p:nvSpPr>
        <p:spPr bwMode="auto">
          <a:xfrm>
            <a:off x="5340350" y="3386138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74431" name="Text Box 351"/>
          <p:cNvSpPr txBox="1">
            <a:spLocks noChangeArrowheads="1"/>
          </p:cNvSpPr>
          <p:nvPr/>
        </p:nvSpPr>
        <p:spPr bwMode="auto">
          <a:xfrm>
            <a:off x="53086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33" name="Text Box 353"/>
          <p:cNvSpPr txBox="1">
            <a:spLocks noChangeArrowheads="1"/>
          </p:cNvSpPr>
          <p:nvPr/>
        </p:nvSpPr>
        <p:spPr bwMode="auto">
          <a:xfrm>
            <a:off x="2959100" y="3833813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891" name="Text Box 4"/>
          <p:cNvSpPr txBox="1">
            <a:spLocks noChangeArrowheads="1"/>
          </p:cNvSpPr>
          <p:nvPr/>
        </p:nvSpPr>
        <p:spPr bwMode="auto">
          <a:xfrm>
            <a:off x="96838" y="1485900"/>
            <a:ext cx="4083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And keep an alphabetized list of each </a:t>
            </a:r>
            <a:r>
              <a:rPr lang="en-US" sz="2000">
                <a:solidFill>
                  <a:srgbClr val="006666"/>
                </a:solidFill>
              </a:rPr>
              <a:t>user</a:t>
            </a:r>
            <a:r>
              <a:rPr lang="en-US" sz="2000">
                <a:solidFill>
                  <a:srgbClr val="6600CC"/>
                </a:solidFill>
              </a:rPr>
              <a:t> </a:t>
            </a:r>
            <a:r>
              <a:rPr lang="en-US" sz="2000">
                <a:solidFill>
                  <a:srgbClr val="6600CC"/>
                </a:solidFill>
                <a:sym typeface="Wingdings" pitchFamily="2" charset="2"/>
              </a:rPr>
              <a:t> </a:t>
            </a:r>
            <a:r>
              <a:rPr lang="en-US" sz="2000">
                <a:solidFill>
                  <a:srgbClr val="006666"/>
                </a:solidFill>
                <a:sym typeface="Wingdings" pitchFamily="2" charset="2"/>
              </a:rPr>
              <a:t>number</a:t>
            </a:r>
            <a:r>
              <a:rPr lang="en-US" sz="2000">
                <a:sym typeface="Wingdings" pitchFamily="2" charset="2"/>
              </a:rPr>
              <a:t> pair</a:t>
            </a:r>
            <a:r>
              <a:rPr lang="en-US" sz="2000"/>
              <a:t>.</a:t>
            </a:r>
          </a:p>
        </p:txBody>
      </p:sp>
      <p:sp>
        <p:nvSpPr>
          <p:cNvPr id="174086" name="Text Box 6"/>
          <p:cNvSpPr txBox="1">
            <a:spLocks noChangeArrowheads="1"/>
          </p:cNvSpPr>
          <p:nvPr/>
        </p:nvSpPr>
        <p:spPr bwMode="auto">
          <a:xfrm>
            <a:off x="4483100" y="1925638"/>
            <a:ext cx="4357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Cool – and once we have both users’</a:t>
            </a:r>
            <a:br>
              <a:rPr lang="en-US" sz="2000"/>
            </a:br>
            <a:r>
              <a:rPr lang="en-US" sz="2000"/>
              <a:t>numbers, we can use them and a </a:t>
            </a:r>
            <a:br>
              <a:rPr lang="en-US" sz="2000"/>
            </a:br>
            <a:r>
              <a:rPr lang="en-US" sz="2000">
                <a:solidFill>
                  <a:srgbClr val="006666"/>
                </a:solidFill>
              </a:rPr>
              <a:t>two-dimensional array</a:t>
            </a:r>
            <a:r>
              <a:rPr lang="en-US" sz="2000"/>
              <a:t> </a:t>
            </a:r>
            <a:br>
              <a:rPr lang="en-US" sz="2000"/>
            </a:br>
            <a:r>
              <a:rPr lang="en-US" sz="2000"/>
              <a:t>to represent relationships!</a:t>
            </a:r>
          </a:p>
        </p:txBody>
      </p:sp>
      <p:sp>
        <p:nvSpPr>
          <p:cNvPr id="2" name="Rectangle 333"/>
          <p:cNvSpPr>
            <a:spLocks noChangeArrowheads="1"/>
          </p:cNvSpPr>
          <p:nvPr/>
        </p:nvSpPr>
        <p:spPr bwMode="auto">
          <a:xfrm>
            <a:off x="528638" y="5189538"/>
            <a:ext cx="3732212" cy="2857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3" name="Text Box 345"/>
          <p:cNvSpPr txBox="1">
            <a:spLocks noChangeArrowheads="1"/>
          </p:cNvSpPr>
          <p:nvPr/>
        </p:nvSpPr>
        <p:spPr bwMode="auto">
          <a:xfrm>
            <a:off x="2957513" y="35306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" name="Rectangle 349"/>
          <p:cNvSpPr>
            <a:spLocks noChangeArrowheads="1"/>
          </p:cNvSpPr>
          <p:nvPr/>
        </p:nvSpPr>
        <p:spPr bwMode="auto">
          <a:xfrm>
            <a:off x="4575175" y="3649663"/>
            <a:ext cx="3883025" cy="2841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" name="Rectangle 350"/>
          <p:cNvSpPr>
            <a:spLocks noChangeArrowheads="1"/>
          </p:cNvSpPr>
          <p:nvPr/>
        </p:nvSpPr>
        <p:spPr bwMode="auto">
          <a:xfrm>
            <a:off x="5927725" y="3382963"/>
            <a:ext cx="301625" cy="32654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6" name="Text Box 351"/>
          <p:cNvSpPr txBox="1">
            <a:spLocks noChangeArrowheads="1"/>
          </p:cNvSpPr>
          <p:nvPr/>
        </p:nvSpPr>
        <p:spPr bwMode="auto">
          <a:xfrm>
            <a:off x="5905500" y="3613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7" name="Text Box 353"/>
          <p:cNvSpPr txBox="1">
            <a:spLocks noChangeArrowheads="1"/>
          </p:cNvSpPr>
          <p:nvPr/>
        </p:nvSpPr>
        <p:spPr bwMode="auto">
          <a:xfrm>
            <a:off x="2960688" y="2616200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74443" name="Text Box 363"/>
          <p:cNvSpPr txBox="1">
            <a:spLocks noChangeArrowheads="1"/>
          </p:cNvSpPr>
          <p:nvPr/>
        </p:nvSpPr>
        <p:spPr bwMode="auto">
          <a:xfrm>
            <a:off x="4983163" y="3917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4" name="Text Box 364"/>
          <p:cNvSpPr txBox="1">
            <a:spLocks noChangeArrowheads="1"/>
          </p:cNvSpPr>
          <p:nvPr/>
        </p:nvSpPr>
        <p:spPr bwMode="auto">
          <a:xfrm>
            <a:off x="5907088" y="4741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5" name="Text Box 365"/>
          <p:cNvSpPr txBox="1">
            <a:spLocks noChangeArrowheads="1"/>
          </p:cNvSpPr>
          <p:nvPr/>
        </p:nvSpPr>
        <p:spPr bwMode="auto">
          <a:xfrm>
            <a:off x="6173788" y="44799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6" name="Text Box 366"/>
          <p:cNvSpPr txBox="1">
            <a:spLocks noChangeArrowheads="1"/>
          </p:cNvSpPr>
          <p:nvPr/>
        </p:nvSpPr>
        <p:spPr bwMode="auto">
          <a:xfrm>
            <a:off x="5897563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7" name="Text Box 367"/>
          <p:cNvSpPr txBox="1">
            <a:spLocks noChangeArrowheads="1"/>
          </p:cNvSpPr>
          <p:nvPr/>
        </p:nvSpPr>
        <p:spPr bwMode="auto">
          <a:xfrm>
            <a:off x="4983163" y="44751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49" name="Text Box 369"/>
          <p:cNvSpPr txBox="1">
            <a:spLocks noChangeArrowheads="1"/>
          </p:cNvSpPr>
          <p:nvPr/>
        </p:nvSpPr>
        <p:spPr bwMode="auto">
          <a:xfrm>
            <a:off x="6807200" y="47275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0" name="Text Box 370"/>
          <p:cNvSpPr txBox="1">
            <a:spLocks noChangeArrowheads="1"/>
          </p:cNvSpPr>
          <p:nvPr/>
        </p:nvSpPr>
        <p:spPr bwMode="auto">
          <a:xfrm>
            <a:off x="6202363" y="53086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1" name="Text Box 371"/>
          <p:cNvSpPr txBox="1">
            <a:spLocks noChangeArrowheads="1"/>
          </p:cNvSpPr>
          <p:nvPr/>
        </p:nvSpPr>
        <p:spPr bwMode="auto">
          <a:xfrm>
            <a:off x="6211888" y="55610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2" name="Text Box 372"/>
          <p:cNvSpPr txBox="1">
            <a:spLocks noChangeArrowheads="1"/>
          </p:cNvSpPr>
          <p:nvPr/>
        </p:nvSpPr>
        <p:spPr bwMode="auto">
          <a:xfrm>
            <a:off x="7135813" y="47561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3" name="Text Box 373"/>
          <p:cNvSpPr txBox="1">
            <a:spLocks noChangeArrowheads="1"/>
          </p:cNvSpPr>
          <p:nvPr/>
        </p:nvSpPr>
        <p:spPr bwMode="auto">
          <a:xfrm>
            <a:off x="6207125" y="58420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4" name="Text Box 374"/>
          <p:cNvSpPr txBox="1">
            <a:spLocks noChangeArrowheads="1"/>
          </p:cNvSpPr>
          <p:nvPr/>
        </p:nvSpPr>
        <p:spPr bwMode="auto">
          <a:xfrm>
            <a:off x="7431088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5" name="Text Box 375"/>
          <p:cNvSpPr txBox="1">
            <a:spLocks noChangeArrowheads="1"/>
          </p:cNvSpPr>
          <p:nvPr/>
        </p:nvSpPr>
        <p:spPr bwMode="auto">
          <a:xfrm>
            <a:off x="7754938" y="58324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6" name="Text Box 376"/>
          <p:cNvSpPr txBox="1">
            <a:spLocks noChangeArrowheads="1"/>
          </p:cNvSpPr>
          <p:nvPr/>
        </p:nvSpPr>
        <p:spPr bwMode="auto">
          <a:xfrm>
            <a:off x="7478713" y="61134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7" name="Text Box 377"/>
          <p:cNvSpPr txBox="1">
            <a:spLocks noChangeArrowheads="1"/>
          </p:cNvSpPr>
          <p:nvPr/>
        </p:nvSpPr>
        <p:spPr bwMode="auto">
          <a:xfrm>
            <a:off x="5916613" y="6365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8" name="Text Box 378"/>
          <p:cNvSpPr txBox="1">
            <a:spLocks noChangeArrowheads="1"/>
          </p:cNvSpPr>
          <p:nvPr/>
        </p:nvSpPr>
        <p:spPr bwMode="auto">
          <a:xfrm>
            <a:off x="8045450" y="44783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4459" name="Text Box 379"/>
          <p:cNvSpPr txBox="1">
            <a:spLocks noChangeArrowheads="1"/>
          </p:cNvSpPr>
          <p:nvPr/>
        </p:nvSpPr>
        <p:spPr bwMode="auto">
          <a:xfrm>
            <a:off x="4310063" y="1035050"/>
            <a:ext cx="4767262" cy="1951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     Now, to see if two people are friends, all we need to do is…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  <p:sp>
        <p:nvSpPr>
          <p:cNvPr id="28892" name="Text Box 4"/>
          <p:cNvSpPr txBox="1">
            <a:spLocks noChangeArrowheads="1"/>
          </p:cNvSpPr>
          <p:nvPr/>
        </p:nvSpPr>
        <p:spPr bwMode="auto">
          <a:xfrm>
            <a:off x="4211638" y="777875"/>
            <a:ext cx="4735512" cy="976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Now given a user’s name, how can we quickly find their number?</a:t>
            </a:r>
          </a:p>
          <a:p>
            <a:pPr algn="ctr" eaLnBrk="1" hangingPunct="1"/>
            <a:r>
              <a:rPr lang="en-US" sz="1800">
                <a:solidFill>
                  <a:srgbClr val="6600CC"/>
                </a:solidFill>
              </a:rPr>
              <a:t>Right – just use a Binary Search!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4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1744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744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174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7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74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74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74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88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8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  <p:bldP spid="28675" grpId="1"/>
      <p:bldP spid="174085" grpId="0" animBg="1"/>
      <p:bldP spid="17428" grpId="0" animBg="1"/>
      <p:bldP spid="174413" grpId="0" animBg="1"/>
      <p:bldP spid="174413" grpId="1" animBg="1"/>
      <p:bldP spid="174425" grpId="0"/>
      <p:bldP spid="174425" grpId="1"/>
      <p:bldP spid="174425" grpId="2"/>
      <p:bldP spid="174429" grpId="0" animBg="1"/>
      <p:bldP spid="174429" grpId="1" animBg="1"/>
      <p:bldP spid="174430" grpId="0" animBg="1"/>
      <p:bldP spid="174430" grpId="1" animBg="1"/>
      <p:bldP spid="174431" grpId="0"/>
      <p:bldP spid="174433" grpId="0"/>
      <p:bldP spid="174433" grpId="1"/>
      <p:bldP spid="174433" grpId="2"/>
      <p:bldP spid="28891" grpId="0"/>
      <p:bldP spid="28891" grpId="1"/>
      <p:bldP spid="174086" grpId="2"/>
      <p:bldP spid="174086" grpId="3"/>
      <p:bldP spid="2" grpId="0" animBg="1"/>
      <p:bldP spid="2" grpId="1" animBg="1"/>
      <p:bldP spid="3" grpId="0"/>
      <p:bldP spid="3" grpId="1"/>
      <p:bldP spid="3" grpId="2"/>
      <p:bldP spid="4" grpId="0" animBg="1"/>
      <p:bldP spid="4" grpId="1" animBg="1"/>
      <p:bldP spid="5" grpId="0" animBg="1"/>
      <p:bldP spid="5" grpId="1" animBg="1"/>
      <p:bldP spid="6" grpId="0"/>
      <p:bldP spid="7" grpId="0"/>
      <p:bldP spid="7" grpId="1"/>
      <p:bldP spid="7" grpId="2"/>
      <p:bldP spid="174443" grpId="0"/>
      <p:bldP spid="174444" grpId="0"/>
      <p:bldP spid="174445" grpId="0"/>
      <p:bldP spid="174446" grpId="0"/>
      <p:bldP spid="174447" grpId="0"/>
      <p:bldP spid="174449" grpId="0"/>
      <p:bldP spid="174450" grpId="0"/>
      <p:bldP spid="174451" grpId="0"/>
      <p:bldP spid="174452" grpId="0"/>
      <p:bldP spid="174453" grpId="0"/>
      <p:bldP spid="174454" grpId="0"/>
      <p:bldP spid="174455" grpId="0"/>
      <p:bldP spid="174456" grpId="0"/>
      <p:bldP spid="174457" grpId="0"/>
      <p:bldP spid="174458" grpId="0"/>
      <p:bldP spid="174459" grpId="0" animBg="1"/>
      <p:bldP spid="28892" grpId="0" build="p" animBg="1"/>
      <p:bldP spid="28892" grpId="1" build="allAtOnce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47625"/>
            <a:ext cx="7772400" cy="1143000"/>
          </a:xfrm>
        </p:spPr>
        <p:txBody>
          <a:bodyPr/>
          <a:lstStyle/>
          <a:p>
            <a:pPr eaLnBrk="1" hangingPunct="1"/>
            <a:r>
              <a:rPr lang="en-US" sz="3400" smtClean="0"/>
              <a:t>A Better Friendship Data Structure</a:t>
            </a:r>
          </a:p>
        </p:txBody>
      </p:sp>
      <p:grpSp>
        <p:nvGrpSpPr>
          <p:cNvPr id="29700" name="Group 217"/>
          <p:cNvGrpSpPr>
            <a:grpSpLocks/>
          </p:cNvGrpSpPr>
          <p:nvPr/>
        </p:nvGrpSpPr>
        <p:grpSpPr bwMode="auto">
          <a:xfrm>
            <a:off x="4587875" y="3382963"/>
            <a:ext cx="3871913" cy="3276600"/>
            <a:chOff x="2890" y="2131"/>
            <a:chExt cx="2439" cy="2064"/>
          </a:xfrm>
        </p:grpSpPr>
        <p:sp>
          <p:nvSpPr>
            <p:cNvPr id="29724" name="Rectangle 7"/>
            <p:cNvSpPr>
              <a:spLocks noChangeArrowheads="1"/>
            </p:cNvSpPr>
            <p:nvPr/>
          </p:nvSpPr>
          <p:spPr bwMode="auto">
            <a:xfrm>
              <a:off x="5088" y="402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5" name="Rectangle 8"/>
            <p:cNvSpPr>
              <a:spLocks noChangeArrowheads="1"/>
            </p:cNvSpPr>
            <p:nvPr/>
          </p:nvSpPr>
          <p:spPr bwMode="auto">
            <a:xfrm>
              <a:off x="4923" y="402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6" name="Rectangle 9"/>
            <p:cNvSpPr>
              <a:spLocks noChangeArrowheads="1"/>
            </p:cNvSpPr>
            <p:nvPr/>
          </p:nvSpPr>
          <p:spPr bwMode="auto">
            <a:xfrm>
              <a:off x="472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7" name="Rectangle 10"/>
            <p:cNvSpPr>
              <a:spLocks noChangeArrowheads="1"/>
            </p:cNvSpPr>
            <p:nvPr/>
          </p:nvSpPr>
          <p:spPr bwMode="auto">
            <a:xfrm>
              <a:off x="4515" y="402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8" name="Rectangle 11"/>
            <p:cNvSpPr>
              <a:spLocks noChangeArrowheads="1"/>
            </p:cNvSpPr>
            <p:nvPr/>
          </p:nvSpPr>
          <p:spPr bwMode="auto">
            <a:xfrm>
              <a:off x="4313" y="402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29" name="Rectangle 12"/>
            <p:cNvSpPr>
              <a:spLocks noChangeArrowheads="1"/>
            </p:cNvSpPr>
            <p:nvPr/>
          </p:nvSpPr>
          <p:spPr bwMode="auto">
            <a:xfrm>
              <a:off x="4110" y="402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0" name="Rectangle 13"/>
            <p:cNvSpPr>
              <a:spLocks noChangeArrowheads="1"/>
            </p:cNvSpPr>
            <p:nvPr/>
          </p:nvSpPr>
          <p:spPr bwMode="auto">
            <a:xfrm>
              <a:off x="3921" y="402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1" name="Rectangle 14"/>
            <p:cNvSpPr>
              <a:spLocks noChangeArrowheads="1"/>
            </p:cNvSpPr>
            <p:nvPr/>
          </p:nvSpPr>
          <p:spPr bwMode="auto">
            <a:xfrm>
              <a:off x="3742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2" name="Rectangle 15"/>
            <p:cNvSpPr>
              <a:spLocks noChangeArrowheads="1"/>
            </p:cNvSpPr>
            <p:nvPr/>
          </p:nvSpPr>
          <p:spPr bwMode="auto">
            <a:xfrm>
              <a:off x="3563" y="402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3" name="Rectangle 16"/>
            <p:cNvSpPr>
              <a:spLocks noChangeArrowheads="1"/>
            </p:cNvSpPr>
            <p:nvPr/>
          </p:nvSpPr>
          <p:spPr bwMode="auto">
            <a:xfrm>
              <a:off x="3356" y="402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4" name="Rectangle 17"/>
            <p:cNvSpPr>
              <a:spLocks noChangeArrowheads="1"/>
            </p:cNvSpPr>
            <p:nvPr/>
          </p:nvSpPr>
          <p:spPr bwMode="auto">
            <a:xfrm>
              <a:off x="3157" y="402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5" name="Rectangle 18"/>
            <p:cNvSpPr>
              <a:spLocks noChangeArrowheads="1"/>
            </p:cNvSpPr>
            <p:nvPr/>
          </p:nvSpPr>
          <p:spPr bwMode="auto">
            <a:xfrm>
              <a:off x="2890" y="402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736" name="Rectangle 19"/>
            <p:cNvSpPr>
              <a:spLocks noChangeArrowheads="1"/>
            </p:cNvSpPr>
            <p:nvPr/>
          </p:nvSpPr>
          <p:spPr bwMode="auto">
            <a:xfrm>
              <a:off x="5088" y="385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7" name="Rectangle 20"/>
            <p:cNvSpPr>
              <a:spLocks noChangeArrowheads="1"/>
            </p:cNvSpPr>
            <p:nvPr/>
          </p:nvSpPr>
          <p:spPr bwMode="auto">
            <a:xfrm>
              <a:off x="4923" y="385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8" name="Rectangle 21"/>
            <p:cNvSpPr>
              <a:spLocks noChangeArrowheads="1"/>
            </p:cNvSpPr>
            <p:nvPr/>
          </p:nvSpPr>
          <p:spPr bwMode="auto">
            <a:xfrm>
              <a:off x="472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39" name="Rectangle 22"/>
            <p:cNvSpPr>
              <a:spLocks noChangeArrowheads="1"/>
            </p:cNvSpPr>
            <p:nvPr/>
          </p:nvSpPr>
          <p:spPr bwMode="auto">
            <a:xfrm>
              <a:off x="4515" y="385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0" name="Rectangle 23"/>
            <p:cNvSpPr>
              <a:spLocks noChangeArrowheads="1"/>
            </p:cNvSpPr>
            <p:nvPr/>
          </p:nvSpPr>
          <p:spPr bwMode="auto">
            <a:xfrm>
              <a:off x="4313" y="385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1" name="Rectangle 24"/>
            <p:cNvSpPr>
              <a:spLocks noChangeArrowheads="1"/>
            </p:cNvSpPr>
            <p:nvPr/>
          </p:nvSpPr>
          <p:spPr bwMode="auto">
            <a:xfrm>
              <a:off x="4110" y="385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2" name="Rectangle 25"/>
            <p:cNvSpPr>
              <a:spLocks noChangeArrowheads="1"/>
            </p:cNvSpPr>
            <p:nvPr/>
          </p:nvSpPr>
          <p:spPr bwMode="auto">
            <a:xfrm>
              <a:off x="3921" y="385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3" name="Rectangle 26"/>
            <p:cNvSpPr>
              <a:spLocks noChangeArrowheads="1"/>
            </p:cNvSpPr>
            <p:nvPr/>
          </p:nvSpPr>
          <p:spPr bwMode="auto">
            <a:xfrm>
              <a:off x="3742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4" name="Rectangle 27"/>
            <p:cNvSpPr>
              <a:spLocks noChangeArrowheads="1"/>
            </p:cNvSpPr>
            <p:nvPr/>
          </p:nvSpPr>
          <p:spPr bwMode="auto">
            <a:xfrm>
              <a:off x="3563" y="385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5" name="Rectangle 28"/>
            <p:cNvSpPr>
              <a:spLocks noChangeArrowheads="1"/>
            </p:cNvSpPr>
            <p:nvPr/>
          </p:nvSpPr>
          <p:spPr bwMode="auto">
            <a:xfrm>
              <a:off x="3356" y="385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6" name="Rectangle 29"/>
            <p:cNvSpPr>
              <a:spLocks noChangeArrowheads="1"/>
            </p:cNvSpPr>
            <p:nvPr/>
          </p:nvSpPr>
          <p:spPr bwMode="auto">
            <a:xfrm>
              <a:off x="3157" y="385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7" name="Rectangle 30"/>
            <p:cNvSpPr>
              <a:spLocks noChangeArrowheads="1"/>
            </p:cNvSpPr>
            <p:nvPr/>
          </p:nvSpPr>
          <p:spPr bwMode="auto">
            <a:xfrm>
              <a:off x="2890" y="385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748" name="Rectangle 31"/>
            <p:cNvSpPr>
              <a:spLocks noChangeArrowheads="1"/>
            </p:cNvSpPr>
            <p:nvPr/>
          </p:nvSpPr>
          <p:spPr bwMode="auto">
            <a:xfrm>
              <a:off x="5088" y="367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49" name="Rectangle 32"/>
            <p:cNvSpPr>
              <a:spLocks noChangeArrowheads="1"/>
            </p:cNvSpPr>
            <p:nvPr/>
          </p:nvSpPr>
          <p:spPr bwMode="auto">
            <a:xfrm>
              <a:off x="4923" y="367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0" name="Rectangle 33"/>
            <p:cNvSpPr>
              <a:spLocks noChangeArrowheads="1"/>
            </p:cNvSpPr>
            <p:nvPr/>
          </p:nvSpPr>
          <p:spPr bwMode="auto">
            <a:xfrm>
              <a:off x="472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1" name="Rectangle 34"/>
            <p:cNvSpPr>
              <a:spLocks noChangeArrowheads="1"/>
            </p:cNvSpPr>
            <p:nvPr/>
          </p:nvSpPr>
          <p:spPr bwMode="auto">
            <a:xfrm>
              <a:off x="4515" y="367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2" name="Rectangle 35"/>
            <p:cNvSpPr>
              <a:spLocks noChangeArrowheads="1"/>
            </p:cNvSpPr>
            <p:nvPr/>
          </p:nvSpPr>
          <p:spPr bwMode="auto">
            <a:xfrm>
              <a:off x="4313" y="367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3" name="Rectangle 36"/>
            <p:cNvSpPr>
              <a:spLocks noChangeArrowheads="1"/>
            </p:cNvSpPr>
            <p:nvPr/>
          </p:nvSpPr>
          <p:spPr bwMode="auto">
            <a:xfrm>
              <a:off x="4110" y="367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4" name="Rectangle 37"/>
            <p:cNvSpPr>
              <a:spLocks noChangeArrowheads="1"/>
            </p:cNvSpPr>
            <p:nvPr/>
          </p:nvSpPr>
          <p:spPr bwMode="auto">
            <a:xfrm>
              <a:off x="3921" y="367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5" name="Rectangle 38"/>
            <p:cNvSpPr>
              <a:spLocks noChangeArrowheads="1"/>
            </p:cNvSpPr>
            <p:nvPr/>
          </p:nvSpPr>
          <p:spPr bwMode="auto">
            <a:xfrm>
              <a:off x="3742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6" name="Rectangle 39"/>
            <p:cNvSpPr>
              <a:spLocks noChangeArrowheads="1"/>
            </p:cNvSpPr>
            <p:nvPr/>
          </p:nvSpPr>
          <p:spPr bwMode="auto">
            <a:xfrm>
              <a:off x="3563" y="367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7" name="Rectangle 40"/>
            <p:cNvSpPr>
              <a:spLocks noChangeArrowheads="1"/>
            </p:cNvSpPr>
            <p:nvPr/>
          </p:nvSpPr>
          <p:spPr bwMode="auto">
            <a:xfrm>
              <a:off x="3356" y="367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8" name="Rectangle 41"/>
            <p:cNvSpPr>
              <a:spLocks noChangeArrowheads="1"/>
            </p:cNvSpPr>
            <p:nvPr/>
          </p:nvSpPr>
          <p:spPr bwMode="auto">
            <a:xfrm>
              <a:off x="3157" y="367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59" name="Rectangle 42"/>
            <p:cNvSpPr>
              <a:spLocks noChangeArrowheads="1"/>
            </p:cNvSpPr>
            <p:nvPr/>
          </p:nvSpPr>
          <p:spPr bwMode="auto">
            <a:xfrm>
              <a:off x="2890" y="367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760" name="Rectangle 43"/>
            <p:cNvSpPr>
              <a:spLocks noChangeArrowheads="1"/>
            </p:cNvSpPr>
            <p:nvPr/>
          </p:nvSpPr>
          <p:spPr bwMode="auto">
            <a:xfrm>
              <a:off x="5088" y="350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1" name="Rectangle 44"/>
            <p:cNvSpPr>
              <a:spLocks noChangeArrowheads="1"/>
            </p:cNvSpPr>
            <p:nvPr/>
          </p:nvSpPr>
          <p:spPr bwMode="auto">
            <a:xfrm>
              <a:off x="4923" y="350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2" name="Rectangle 45"/>
            <p:cNvSpPr>
              <a:spLocks noChangeArrowheads="1"/>
            </p:cNvSpPr>
            <p:nvPr/>
          </p:nvSpPr>
          <p:spPr bwMode="auto">
            <a:xfrm>
              <a:off x="472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3" name="Rectangle 46"/>
            <p:cNvSpPr>
              <a:spLocks noChangeArrowheads="1"/>
            </p:cNvSpPr>
            <p:nvPr/>
          </p:nvSpPr>
          <p:spPr bwMode="auto">
            <a:xfrm>
              <a:off x="4515" y="350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4" name="Rectangle 47"/>
            <p:cNvSpPr>
              <a:spLocks noChangeArrowheads="1"/>
            </p:cNvSpPr>
            <p:nvPr/>
          </p:nvSpPr>
          <p:spPr bwMode="auto">
            <a:xfrm>
              <a:off x="4313" y="350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5" name="Rectangle 48"/>
            <p:cNvSpPr>
              <a:spLocks noChangeArrowheads="1"/>
            </p:cNvSpPr>
            <p:nvPr/>
          </p:nvSpPr>
          <p:spPr bwMode="auto">
            <a:xfrm>
              <a:off x="4110" y="350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6" name="Rectangle 49"/>
            <p:cNvSpPr>
              <a:spLocks noChangeArrowheads="1"/>
            </p:cNvSpPr>
            <p:nvPr/>
          </p:nvSpPr>
          <p:spPr bwMode="auto">
            <a:xfrm>
              <a:off x="3921" y="350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7" name="Rectangle 50"/>
            <p:cNvSpPr>
              <a:spLocks noChangeArrowheads="1"/>
            </p:cNvSpPr>
            <p:nvPr/>
          </p:nvSpPr>
          <p:spPr bwMode="auto">
            <a:xfrm>
              <a:off x="3742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8" name="Rectangle 51"/>
            <p:cNvSpPr>
              <a:spLocks noChangeArrowheads="1"/>
            </p:cNvSpPr>
            <p:nvPr/>
          </p:nvSpPr>
          <p:spPr bwMode="auto">
            <a:xfrm>
              <a:off x="3563" y="350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69" name="Rectangle 52"/>
            <p:cNvSpPr>
              <a:spLocks noChangeArrowheads="1"/>
            </p:cNvSpPr>
            <p:nvPr/>
          </p:nvSpPr>
          <p:spPr bwMode="auto">
            <a:xfrm>
              <a:off x="3356" y="350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0" name="Rectangle 53"/>
            <p:cNvSpPr>
              <a:spLocks noChangeArrowheads="1"/>
            </p:cNvSpPr>
            <p:nvPr/>
          </p:nvSpPr>
          <p:spPr bwMode="auto">
            <a:xfrm>
              <a:off x="3157" y="350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1" name="Rectangle 54"/>
            <p:cNvSpPr>
              <a:spLocks noChangeArrowheads="1"/>
            </p:cNvSpPr>
            <p:nvPr/>
          </p:nvSpPr>
          <p:spPr bwMode="auto">
            <a:xfrm>
              <a:off x="2890" y="350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772" name="Rectangle 55"/>
            <p:cNvSpPr>
              <a:spLocks noChangeArrowheads="1"/>
            </p:cNvSpPr>
            <p:nvPr/>
          </p:nvSpPr>
          <p:spPr bwMode="auto">
            <a:xfrm>
              <a:off x="5088" y="333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3" name="Rectangle 56"/>
            <p:cNvSpPr>
              <a:spLocks noChangeArrowheads="1"/>
            </p:cNvSpPr>
            <p:nvPr/>
          </p:nvSpPr>
          <p:spPr bwMode="auto">
            <a:xfrm>
              <a:off x="4923" y="333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4" name="Rectangle 57"/>
            <p:cNvSpPr>
              <a:spLocks noChangeArrowheads="1"/>
            </p:cNvSpPr>
            <p:nvPr/>
          </p:nvSpPr>
          <p:spPr bwMode="auto">
            <a:xfrm>
              <a:off x="472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5" name="Rectangle 58"/>
            <p:cNvSpPr>
              <a:spLocks noChangeArrowheads="1"/>
            </p:cNvSpPr>
            <p:nvPr/>
          </p:nvSpPr>
          <p:spPr bwMode="auto">
            <a:xfrm>
              <a:off x="4515" y="333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6" name="Rectangle 59"/>
            <p:cNvSpPr>
              <a:spLocks noChangeArrowheads="1"/>
            </p:cNvSpPr>
            <p:nvPr/>
          </p:nvSpPr>
          <p:spPr bwMode="auto">
            <a:xfrm>
              <a:off x="4313" y="333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7" name="Rectangle 60"/>
            <p:cNvSpPr>
              <a:spLocks noChangeArrowheads="1"/>
            </p:cNvSpPr>
            <p:nvPr/>
          </p:nvSpPr>
          <p:spPr bwMode="auto">
            <a:xfrm>
              <a:off x="4110" y="333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8" name="Rectangle 61"/>
            <p:cNvSpPr>
              <a:spLocks noChangeArrowheads="1"/>
            </p:cNvSpPr>
            <p:nvPr/>
          </p:nvSpPr>
          <p:spPr bwMode="auto">
            <a:xfrm>
              <a:off x="3921" y="333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79" name="Rectangle 62"/>
            <p:cNvSpPr>
              <a:spLocks noChangeArrowheads="1"/>
            </p:cNvSpPr>
            <p:nvPr/>
          </p:nvSpPr>
          <p:spPr bwMode="auto">
            <a:xfrm>
              <a:off x="3742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0" name="Rectangle 63"/>
            <p:cNvSpPr>
              <a:spLocks noChangeArrowheads="1"/>
            </p:cNvSpPr>
            <p:nvPr/>
          </p:nvSpPr>
          <p:spPr bwMode="auto">
            <a:xfrm>
              <a:off x="3563" y="333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1" name="Rectangle 64"/>
            <p:cNvSpPr>
              <a:spLocks noChangeArrowheads="1"/>
            </p:cNvSpPr>
            <p:nvPr/>
          </p:nvSpPr>
          <p:spPr bwMode="auto">
            <a:xfrm>
              <a:off x="3356" y="333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2" name="Rectangle 65"/>
            <p:cNvSpPr>
              <a:spLocks noChangeArrowheads="1"/>
            </p:cNvSpPr>
            <p:nvPr/>
          </p:nvSpPr>
          <p:spPr bwMode="auto">
            <a:xfrm>
              <a:off x="3157" y="333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3" name="Rectangle 66"/>
            <p:cNvSpPr>
              <a:spLocks noChangeArrowheads="1"/>
            </p:cNvSpPr>
            <p:nvPr/>
          </p:nvSpPr>
          <p:spPr bwMode="auto">
            <a:xfrm>
              <a:off x="2890" y="333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784" name="Rectangle 67"/>
            <p:cNvSpPr>
              <a:spLocks noChangeArrowheads="1"/>
            </p:cNvSpPr>
            <p:nvPr/>
          </p:nvSpPr>
          <p:spPr bwMode="auto">
            <a:xfrm>
              <a:off x="5088" y="316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5" name="Rectangle 68"/>
            <p:cNvSpPr>
              <a:spLocks noChangeArrowheads="1"/>
            </p:cNvSpPr>
            <p:nvPr/>
          </p:nvSpPr>
          <p:spPr bwMode="auto">
            <a:xfrm>
              <a:off x="4923" y="316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6" name="Rectangle 69"/>
            <p:cNvSpPr>
              <a:spLocks noChangeArrowheads="1"/>
            </p:cNvSpPr>
            <p:nvPr/>
          </p:nvSpPr>
          <p:spPr bwMode="auto">
            <a:xfrm>
              <a:off x="472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7" name="Rectangle 70"/>
            <p:cNvSpPr>
              <a:spLocks noChangeArrowheads="1"/>
            </p:cNvSpPr>
            <p:nvPr/>
          </p:nvSpPr>
          <p:spPr bwMode="auto">
            <a:xfrm>
              <a:off x="4515" y="316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8" name="Rectangle 71"/>
            <p:cNvSpPr>
              <a:spLocks noChangeArrowheads="1"/>
            </p:cNvSpPr>
            <p:nvPr/>
          </p:nvSpPr>
          <p:spPr bwMode="auto">
            <a:xfrm>
              <a:off x="4313" y="316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89" name="Rectangle 72"/>
            <p:cNvSpPr>
              <a:spLocks noChangeArrowheads="1"/>
            </p:cNvSpPr>
            <p:nvPr/>
          </p:nvSpPr>
          <p:spPr bwMode="auto">
            <a:xfrm>
              <a:off x="4110" y="316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0" name="Rectangle 73"/>
            <p:cNvSpPr>
              <a:spLocks noChangeArrowheads="1"/>
            </p:cNvSpPr>
            <p:nvPr/>
          </p:nvSpPr>
          <p:spPr bwMode="auto">
            <a:xfrm>
              <a:off x="3921" y="316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1" name="Rectangle 74"/>
            <p:cNvSpPr>
              <a:spLocks noChangeArrowheads="1"/>
            </p:cNvSpPr>
            <p:nvPr/>
          </p:nvSpPr>
          <p:spPr bwMode="auto">
            <a:xfrm>
              <a:off x="3742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2" name="Rectangle 75"/>
            <p:cNvSpPr>
              <a:spLocks noChangeArrowheads="1"/>
            </p:cNvSpPr>
            <p:nvPr/>
          </p:nvSpPr>
          <p:spPr bwMode="auto">
            <a:xfrm>
              <a:off x="3563" y="316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3" name="Rectangle 76"/>
            <p:cNvSpPr>
              <a:spLocks noChangeArrowheads="1"/>
            </p:cNvSpPr>
            <p:nvPr/>
          </p:nvSpPr>
          <p:spPr bwMode="auto">
            <a:xfrm>
              <a:off x="3356" y="316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4" name="Rectangle 77"/>
            <p:cNvSpPr>
              <a:spLocks noChangeArrowheads="1"/>
            </p:cNvSpPr>
            <p:nvPr/>
          </p:nvSpPr>
          <p:spPr bwMode="auto">
            <a:xfrm>
              <a:off x="3157" y="316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5" name="Rectangle 78"/>
            <p:cNvSpPr>
              <a:spLocks noChangeArrowheads="1"/>
            </p:cNvSpPr>
            <p:nvPr/>
          </p:nvSpPr>
          <p:spPr bwMode="auto">
            <a:xfrm>
              <a:off x="2890" y="316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796" name="Rectangle 79"/>
            <p:cNvSpPr>
              <a:spLocks noChangeArrowheads="1"/>
            </p:cNvSpPr>
            <p:nvPr/>
          </p:nvSpPr>
          <p:spPr bwMode="auto">
            <a:xfrm>
              <a:off x="5088" y="299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7" name="Rectangle 80"/>
            <p:cNvSpPr>
              <a:spLocks noChangeArrowheads="1"/>
            </p:cNvSpPr>
            <p:nvPr/>
          </p:nvSpPr>
          <p:spPr bwMode="auto">
            <a:xfrm>
              <a:off x="4923" y="299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8" name="Rectangle 81"/>
            <p:cNvSpPr>
              <a:spLocks noChangeArrowheads="1"/>
            </p:cNvSpPr>
            <p:nvPr/>
          </p:nvSpPr>
          <p:spPr bwMode="auto">
            <a:xfrm>
              <a:off x="472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799" name="Rectangle 82"/>
            <p:cNvSpPr>
              <a:spLocks noChangeArrowheads="1"/>
            </p:cNvSpPr>
            <p:nvPr/>
          </p:nvSpPr>
          <p:spPr bwMode="auto">
            <a:xfrm>
              <a:off x="4515" y="299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0" name="Rectangle 83"/>
            <p:cNvSpPr>
              <a:spLocks noChangeArrowheads="1"/>
            </p:cNvSpPr>
            <p:nvPr/>
          </p:nvSpPr>
          <p:spPr bwMode="auto">
            <a:xfrm>
              <a:off x="4313" y="299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1" name="Rectangle 84"/>
            <p:cNvSpPr>
              <a:spLocks noChangeArrowheads="1"/>
            </p:cNvSpPr>
            <p:nvPr/>
          </p:nvSpPr>
          <p:spPr bwMode="auto">
            <a:xfrm>
              <a:off x="4110" y="299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2" name="Rectangle 85"/>
            <p:cNvSpPr>
              <a:spLocks noChangeArrowheads="1"/>
            </p:cNvSpPr>
            <p:nvPr/>
          </p:nvSpPr>
          <p:spPr bwMode="auto">
            <a:xfrm>
              <a:off x="3921" y="299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3" name="Rectangle 86"/>
            <p:cNvSpPr>
              <a:spLocks noChangeArrowheads="1"/>
            </p:cNvSpPr>
            <p:nvPr/>
          </p:nvSpPr>
          <p:spPr bwMode="auto">
            <a:xfrm>
              <a:off x="3742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4" name="Rectangle 87"/>
            <p:cNvSpPr>
              <a:spLocks noChangeArrowheads="1"/>
            </p:cNvSpPr>
            <p:nvPr/>
          </p:nvSpPr>
          <p:spPr bwMode="auto">
            <a:xfrm>
              <a:off x="3563" y="299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5" name="Rectangle 88"/>
            <p:cNvSpPr>
              <a:spLocks noChangeArrowheads="1"/>
            </p:cNvSpPr>
            <p:nvPr/>
          </p:nvSpPr>
          <p:spPr bwMode="auto">
            <a:xfrm>
              <a:off x="3356" y="299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6" name="Rectangle 89"/>
            <p:cNvSpPr>
              <a:spLocks noChangeArrowheads="1"/>
            </p:cNvSpPr>
            <p:nvPr/>
          </p:nvSpPr>
          <p:spPr bwMode="auto">
            <a:xfrm>
              <a:off x="3157" y="299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7" name="Rectangle 90"/>
            <p:cNvSpPr>
              <a:spLocks noChangeArrowheads="1"/>
            </p:cNvSpPr>
            <p:nvPr/>
          </p:nvSpPr>
          <p:spPr bwMode="auto">
            <a:xfrm>
              <a:off x="2890" y="299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08" name="Rectangle 91"/>
            <p:cNvSpPr>
              <a:spLocks noChangeArrowheads="1"/>
            </p:cNvSpPr>
            <p:nvPr/>
          </p:nvSpPr>
          <p:spPr bwMode="auto">
            <a:xfrm>
              <a:off x="5088" y="2819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09" name="Rectangle 92"/>
            <p:cNvSpPr>
              <a:spLocks noChangeArrowheads="1"/>
            </p:cNvSpPr>
            <p:nvPr/>
          </p:nvSpPr>
          <p:spPr bwMode="auto">
            <a:xfrm>
              <a:off x="4923" y="2819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0" name="Rectangle 93"/>
            <p:cNvSpPr>
              <a:spLocks noChangeArrowheads="1"/>
            </p:cNvSpPr>
            <p:nvPr/>
          </p:nvSpPr>
          <p:spPr bwMode="auto">
            <a:xfrm>
              <a:off x="472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1" name="Rectangle 94"/>
            <p:cNvSpPr>
              <a:spLocks noChangeArrowheads="1"/>
            </p:cNvSpPr>
            <p:nvPr/>
          </p:nvSpPr>
          <p:spPr bwMode="auto">
            <a:xfrm>
              <a:off x="4515" y="2819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2" name="Rectangle 95"/>
            <p:cNvSpPr>
              <a:spLocks noChangeArrowheads="1"/>
            </p:cNvSpPr>
            <p:nvPr/>
          </p:nvSpPr>
          <p:spPr bwMode="auto">
            <a:xfrm>
              <a:off x="4313" y="2819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3" name="Rectangle 96"/>
            <p:cNvSpPr>
              <a:spLocks noChangeArrowheads="1"/>
            </p:cNvSpPr>
            <p:nvPr/>
          </p:nvSpPr>
          <p:spPr bwMode="auto">
            <a:xfrm>
              <a:off x="4110" y="2819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4" name="Rectangle 97"/>
            <p:cNvSpPr>
              <a:spLocks noChangeArrowheads="1"/>
            </p:cNvSpPr>
            <p:nvPr/>
          </p:nvSpPr>
          <p:spPr bwMode="auto">
            <a:xfrm>
              <a:off x="3921" y="2819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5" name="Rectangle 98"/>
            <p:cNvSpPr>
              <a:spLocks noChangeArrowheads="1"/>
            </p:cNvSpPr>
            <p:nvPr/>
          </p:nvSpPr>
          <p:spPr bwMode="auto">
            <a:xfrm>
              <a:off x="3742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6" name="Rectangle 99"/>
            <p:cNvSpPr>
              <a:spLocks noChangeArrowheads="1"/>
            </p:cNvSpPr>
            <p:nvPr/>
          </p:nvSpPr>
          <p:spPr bwMode="auto">
            <a:xfrm>
              <a:off x="3563" y="2819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7" name="Rectangle 100"/>
            <p:cNvSpPr>
              <a:spLocks noChangeArrowheads="1"/>
            </p:cNvSpPr>
            <p:nvPr/>
          </p:nvSpPr>
          <p:spPr bwMode="auto">
            <a:xfrm>
              <a:off x="3356" y="2819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8" name="Rectangle 101"/>
            <p:cNvSpPr>
              <a:spLocks noChangeArrowheads="1"/>
            </p:cNvSpPr>
            <p:nvPr/>
          </p:nvSpPr>
          <p:spPr bwMode="auto">
            <a:xfrm>
              <a:off x="3157" y="2819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19" name="Rectangle 102"/>
            <p:cNvSpPr>
              <a:spLocks noChangeArrowheads="1"/>
            </p:cNvSpPr>
            <p:nvPr/>
          </p:nvSpPr>
          <p:spPr bwMode="auto">
            <a:xfrm>
              <a:off x="2890" y="2819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20" name="Rectangle 103"/>
            <p:cNvSpPr>
              <a:spLocks noChangeArrowheads="1"/>
            </p:cNvSpPr>
            <p:nvPr/>
          </p:nvSpPr>
          <p:spPr bwMode="auto">
            <a:xfrm>
              <a:off x="5088" y="2647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1" name="Rectangle 104"/>
            <p:cNvSpPr>
              <a:spLocks noChangeArrowheads="1"/>
            </p:cNvSpPr>
            <p:nvPr/>
          </p:nvSpPr>
          <p:spPr bwMode="auto">
            <a:xfrm>
              <a:off x="4923" y="2647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2" name="Rectangle 105"/>
            <p:cNvSpPr>
              <a:spLocks noChangeArrowheads="1"/>
            </p:cNvSpPr>
            <p:nvPr/>
          </p:nvSpPr>
          <p:spPr bwMode="auto">
            <a:xfrm>
              <a:off x="472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3" name="Rectangle 106"/>
            <p:cNvSpPr>
              <a:spLocks noChangeArrowheads="1"/>
            </p:cNvSpPr>
            <p:nvPr/>
          </p:nvSpPr>
          <p:spPr bwMode="auto">
            <a:xfrm>
              <a:off x="4515" y="2647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4" name="Rectangle 107"/>
            <p:cNvSpPr>
              <a:spLocks noChangeArrowheads="1"/>
            </p:cNvSpPr>
            <p:nvPr/>
          </p:nvSpPr>
          <p:spPr bwMode="auto">
            <a:xfrm>
              <a:off x="4313" y="2647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5" name="Rectangle 108"/>
            <p:cNvSpPr>
              <a:spLocks noChangeArrowheads="1"/>
            </p:cNvSpPr>
            <p:nvPr/>
          </p:nvSpPr>
          <p:spPr bwMode="auto">
            <a:xfrm>
              <a:off x="4110" y="2647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6" name="Rectangle 109"/>
            <p:cNvSpPr>
              <a:spLocks noChangeArrowheads="1"/>
            </p:cNvSpPr>
            <p:nvPr/>
          </p:nvSpPr>
          <p:spPr bwMode="auto">
            <a:xfrm>
              <a:off x="3921" y="2647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7" name="Rectangle 110"/>
            <p:cNvSpPr>
              <a:spLocks noChangeArrowheads="1"/>
            </p:cNvSpPr>
            <p:nvPr/>
          </p:nvSpPr>
          <p:spPr bwMode="auto">
            <a:xfrm>
              <a:off x="3742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8" name="Rectangle 111"/>
            <p:cNvSpPr>
              <a:spLocks noChangeArrowheads="1"/>
            </p:cNvSpPr>
            <p:nvPr/>
          </p:nvSpPr>
          <p:spPr bwMode="auto">
            <a:xfrm>
              <a:off x="3563" y="2647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29" name="Rectangle 112"/>
            <p:cNvSpPr>
              <a:spLocks noChangeArrowheads="1"/>
            </p:cNvSpPr>
            <p:nvPr/>
          </p:nvSpPr>
          <p:spPr bwMode="auto">
            <a:xfrm>
              <a:off x="3356" y="2647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0" name="Rectangle 113"/>
            <p:cNvSpPr>
              <a:spLocks noChangeArrowheads="1"/>
            </p:cNvSpPr>
            <p:nvPr/>
          </p:nvSpPr>
          <p:spPr bwMode="auto">
            <a:xfrm>
              <a:off x="3157" y="2647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1" name="Rectangle 114"/>
            <p:cNvSpPr>
              <a:spLocks noChangeArrowheads="1"/>
            </p:cNvSpPr>
            <p:nvPr/>
          </p:nvSpPr>
          <p:spPr bwMode="auto">
            <a:xfrm>
              <a:off x="2890" y="2647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32" name="Rectangle 115"/>
            <p:cNvSpPr>
              <a:spLocks noChangeArrowheads="1"/>
            </p:cNvSpPr>
            <p:nvPr/>
          </p:nvSpPr>
          <p:spPr bwMode="auto">
            <a:xfrm>
              <a:off x="5088" y="2475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3" name="Rectangle 116"/>
            <p:cNvSpPr>
              <a:spLocks noChangeArrowheads="1"/>
            </p:cNvSpPr>
            <p:nvPr/>
          </p:nvSpPr>
          <p:spPr bwMode="auto">
            <a:xfrm>
              <a:off x="4923" y="2475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4" name="Rectangle 117"/>
            <p:cNvSpPr>
              <a:spLocks noChangeArrowheads="1"/>
            </p:cNvSpPr>
            <p:nvPr/>
          </p:nvSpPr>
          <p:spPr bwMode="auto">
            <a:xfrm>
              <a:off x="472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5" name="Rectangle 118"/>
            <p:cNvSpPr>
              <a:spLocks noChangeArrowheads="1"/>
            </p:cNvSpPr>
            <p:nvPr/>
          </p:nvSpPr>
          <p:spPr bwMode="auto">
            <a:xfrm>
              <a:off x="4515" y="2475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6" name="Rectangle 119"/>
            <p:cNvSpPr>
              <a:spLocks noChangeArrowheads="1"/>
            </p:cNvSpPr>
            <p:nvPr/>
          </p:nvSpPr>
          <p:spPr bwMode="auto">
            <a:xfrm>
              <a:off x="4313" y="2475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7" name="Rectangle 120"/>
            <p:cNvSpPr>
              <a:spLocks noChangeArrowheads="1"/>
            </p:cNvSpPr>
            <p:nvPr/>
          </p:nvSpPr>
          <p:spPr bwMode="auto">
            <a:xfrm>
              <a:off x="4110" y="2475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8" name="Rectangle 121"/>
            <p:cNvSpPr>
              <a:spLocks noChangeArrowheads="1"/>
            </p:cNvSpPr>
            <p:nvPr/>
          </p:nvSpPr>
          <p:spPr bwMode="auto">
            <a:xfrm>
              <a:off x="3921" y="2475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39" name="Rectangle 122"/>
            <p:cNvSpPr>
              <a:spLocks noChangeArrowheads="1"/>
            </p:cNvSpPr>
            <p:nvPr/>
          </p:nvSpPr>
          <p:spPr bwMode="auto">
            <a:xfrm>
              <a:off x="3742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0" name="Rectangle 123"/>
            <p:cNvSpPr>
              <a:spLocks noChangeArrowheads="1"/>
            </p:cNvSpPr>
            <p:nvPr/>
          </p:nvSpPr>
          <p:spPr bwMode="auto">
            <a:xfrm>
              <a:off x="3563" y="2475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1" name="Rectangle 124"/>
            <p:cNvSpPr>
              <a:spLocks noChangeArrowheads="1"/>
            </p:cNvSpPr>
            <p:nvPr/>
          </p:nvSpPr>
          <p:spPr bwMode="auto">
            <a:xfrm>
              <a:off x="3356" y="2475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2" name="Rectangle 125"/>
            <p:cNvSpPr>
              <a:spLocks noChangeArrowheads="1"/>
            </p:cNvSpPr>
            <p:nvPr/>
          </p:nvSpPr>
          <p:spPr bwMode="auto">
            <a:xfrm>
              <a:off x="3157" y="2475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3" name="Rectangle 126"/>
            <p:cNvSpPr>
              <a:spLocks noChangeArrowheads="1"/>
            </p:cNvSpPr>
            <p:nvPr/>
          </p:nvSpPr>
          <p:spPr bwMode="auto">
            <a:xfrm>
              <a:off x="2890" y="2475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44" name="Rectangle 127"/>
            <p:cNvSpPr>
              <a:spLocks noChangeArrowheads="1"/>
            </p:cNvSpPr>
            <p:nvPr/>
          </p:nvSpPr>
          <p:spPr bwMode="auto">
            <a:xfrm>
              <a:off x="5088" y="2303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5" name="Rectangle 128"/>
            <p:cNvSpPr>
              <a:spLocks noChangeArrowheads="1"/>
            </p:cNvSpPr>
            <p:nvPr/>
          </p:nvSpPr>
          <p:spPr bwMode="auto">
            <a:xfrm>
              <a:off x="4923" y="2303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6" name="Rectangle 129"/>
            <p:cNvSpPr>
              <a:spLocks noChangeArrowheads="1"/>
            </p:cNvSpPr>
            <p:nvPr/>
          </p:nvSpPr>
          <p:spPr bwMode="auto">
            <a:xfrm>
              <a:off x="472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7" name="Rectangle 130"/>
            <p:cNvSpPr>
              <a:spLocks noChangeArrowheads="1"/>
            </p:cNvSpPr>
            <p:nvPr/>
          </p:nvSpPr>
          <p:spPr bwMode="auto">
            <a:xfrm>
              <a:off x="4515" y="2303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8" name="Rectangle 131"/>
            <p:cNvSpPr>
              <a:spLocks noChangeArrowheads="1"/>
            </p:cNvSpPr>
            <p:nvPr/>
          </p:nvSpPr>
          <p:spPr bwMode="auto">
            <a:xfrm>
              <a:off x="4313" y="2303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49" name="Rectangle 132"/>
            <p:cNvSpPr>
              <a:spLocks noChangeArrowheads="1"/>
            </p:cNvSpPr>
            <p:nvPr/>
          </p:nvSpPr>
          <p:spPr bwMode="auto">
            <a:xfrm>
              <a:off x="4110" y="2303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0" name="Rectangle 133"/>
            <p:cNvSpPr>
              <a:spLocks noChangeArrowheads="1"/>
            </p:cNvSpPr>
            <p:nvPr/>
          </p:nvSpPr>
          <p:spPr bwMode="auto">
            <a:xfrm>
              <a:off x="3921" y="2303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1" name="Rectangle 134"/>
            <p:cNvSpPr>
              <a:spLocks noChangeArrowheads="1"/>
            </p:cNvSpPr>
            <p:nvPr/>
          </p:nvSpPr>
          <p:spPr bwMode="auto">
            <a:xfrm>
              <a:off x="3742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2" name="Rectangle 135"/>
            <p:cNvSpPr>
              <a:spLocks noChangeArrowheads="1"/>
            </p:cNvSpPr>
            <p:nvPr/>
          </p:nvSpPr>
          <p:spPr bwMode="auto">
            <a:xfrm>
              <a:off x="3563" y="2303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3" name="Rectangle 136"/>
            <p:cNvSpPr>
              <a:spLocks noChangeArrowheads="1"/>
            </p:cNvSpPr>
            <p:nvPr/>
          </p:nvSpPr>
          <p:spPr bwMode="auto">
            <a:xfrm>
              <a:off x="3356" y="2303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4" name="Rectangle 137"/>
            <p:cNvSpPr>
              <a:spLocks noChangeArrowheads="1"/>
            </p:cNvSpPr>
            <p:nvPr/>
          </p:nvSpPr>
          <p:spPr bwMode="auto">
            <a:xfrm>
              <a:off x="3157" y="2303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55" name="Rectangle 138"/>
            <p:cNvSpPr>
              <a:spLocks noChangeArrowheads="1"/>
            </p:cNvSpPr>
            <p:nvPr/>
          </p:nvSpPr>
          <p:spPr bwMode="auto">
            <a:xfrm>
              <a:off x="2890" y="2303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56" name="Rectangle 139"/>
            <p:cNvSpPr>
              <a:spLocks noChangeArrowheads="1"/>
            </p:cNvSpPr>
            <p:nvPr/>
          </p:nvSpPr>
          <p:spPr bwMode="auto">
            <a:xfrm>
              <a:off x="5088" y="2131"/>
              <a:ext cx="241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10</a:t>
              </a:r>
            </a:p>
          </p:txBody>
        </p:sp>
        <p:sp>
          <p:nvSpPr>
            <p:cNvPr id="29857" name="Rectangle 140"/>
            <p:cNvSpPr>
              <a:spLocks noChangeArrowheads="1"/>
            </p:cNvSpPr>
            <p:nvPr/>
          </p:nvSpPr>
          <p:spPr bwMode="auto">
            <a:xfrm>
              <a:off x="4923" y="2131"/>
              <a:ext cx="16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9</a:t>
              </a:r>
            </a:p>
          </p:txBody>
        </p:sp>
        <p:sp>
          <p:nvSpPr>
            <p:cNvPr id="29858" name="Rectangle 141"/>
            <p:cNvSpPr>
              <a:spLocks noChangeArrowheads="1"/>
            </p:cNvSpPr>
            <p:nvPr/>
          </p:nvSpPr>
          <p:spPr bwMode="auto">
            <a:xfrm>
              <a:off x="472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8</a:t>
              </a:r>
            </a:p>
          </p:txBody>
        </p:sp>
        <p:sp>
          <p:nvSpPr>
            <p:cNvPr id="29859" name="Rectangle 142"/>
            <p:cNvSpPr>
              <a:spLocks noChangeArrowheads="1"/>
            </p:cNvSpPr>
            <p:nvPr/>
          </p:nvSpPr>
          <p:spPr bwMode="auto">
            <a:xfrm>
              <a:off x="4515" y="2131"/>
              <a:ext cx="205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7</a:t>
              </a:r>
            </a:p>
          </p:txBody>
        </p:sp>
        <p:sp>
          <p:nvSpPr>
            <p:cNvPr id="29860" name="Rectangle 143"/>
            <p:cNvSpPr>
              <a:spLocks noChangeArrowheads="1"/>
            </p:cNvSpPr>
            <p:nvPr/>
          </p:nvSpPr>
          <p:spPr bwMode="auto">
            <a:xfrm>
              <a:off x="4313" y="2131"/>
              <a:ext cx="2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6</a:t>
              </a:r>
            </a:p>
          </p:txBody>
        </p:sp>
        <p:sp>
          <p:nvSpPr>
            <p:cNvPr id="29861" name="Rectangle 144"/>
            <p:cNvSpPr>
              <a:spLocks noChangeArrowheads="1"/>
            </p:cNvSpPr>
            <p:nvPr/>
          </p:nvSpPr>
          <p:spPr bwMode="auto">
            <a:xfrm>
              <a:off x="4110" y="2131"/>
              <a:ext cx="2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5</a:t>
              </a:r>
            </a:p>
          </p:txBody>
        </p:sp>
        <p:sp>
          <p:nvSpPr>
            <p:cNvPr id="29862" name="Rectangle 145"/>
            <p:cNvSpPr>
              <a:spLocks noChangeArrowheads="1"/>
            </p:cNvSpPr>
            <p:nvPr/>
          </p:nvSpPr>
          <p:spPr bwMode="auto">
            <a:xfrm>
              <a:off x="3921" y="2131"/>
              <a:ext cx="18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4</a:t>
              </a:r>
            </a:p>
          </p:txBody>
        </p:sp>
        <p:sp>
          <p:nvSpPr>
            <p:cNvPr id="29863" name="Rectangle 146"/>
            <p:cNvSpPr>
              <a:spLocks noChangeArrowheads="1"/>
            </p:cNvSpPr>
            <p:nvPr/>
          </p:nvSpPr>
          <p:spPr bwMode="auto">
            <a:xfrm>
              <a:off x="3742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3</a:t>
              </a:r>
            </a:p>
          </p:txBody>
        </p:sp>
        <p:sp>
          <p:nvSpPr>
            <p:cNvPr id="29864" name="Rectangle 147"/>
            <p:cNvSpPr>
              <a:spLocks noChangeArrowheads="1"/>
            </p:cNvSpPr>
            <p:nvPr/>
          </p:nvSpPr>
          <p:spPr bwMode="auto">
            <a:xfrm>
              <a:off x="3563" y="2131"/>
              <a:ext cx="1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2</a:t>
              </a:r>
            </a:p>
          </p:txBody>
        </p:sp>
        <p:sp>
          <p:nvSpPr>
            <p:cNvPr id="29865" name="Rectangle 148"/>
            <p:cNvSpPr>
              <a:spLocks noChangeArrowheads="1"/>
            </p:cNvSpPr>
            <p:nvPr/>
          </p:nvSpPr>
          <p:spPr bwMode="auto">
            <a:xfrm>
              <a:off x="3356" y="2131"/>
              <a:ext cx="20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1</a:t>
              </a:r>
            </a:p>
          </p:txBody>
        </p:sp>
        <p:sp>
          <p:nvSpPr>
            <p:cNvPr id="29866" name="Rectangle 149"/>
            <p:cNvSpPr>
              <a:spLocks noChangeArrowheads="1"/>
            </p:cNvSpPr>
            <p:nvPr/>
          </p:nvSpPr>
          <p:spPr bwMode="auto">
            <a:xfrm>
              <a:off x="3157" y="2131"/>
              <a:ext cx="19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sz="1200"/>
                <a:t>0</a:t>
              </a:r>
            </a:p>
          </p:txBody>
        </p:sp>
        <p:sp>
          <p:nvSpPr>
            <p:cNvPr id="29867" name="Rectangle 150"/>
            <p:cNvSpPr>
              <a:spLocks noChangeArrowheads="1"/>
            </p:cNvSpPr>
            <p:nvPr/>
          </p:nvSpPr>
          <p:spPr bwMode="auto">
            <a:xfrm>
              <a:off x="2890" y="2131"/>
              <a:ext cx="267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endParaRPr lang="en-US" sz="1200"/>
            </a:p>
          </p:txBody>
        </p:sp>
        <p:sp>
          <p:nvSpPr>
            <p:cNvPr id="29868" name="Line 151"/>
            <p:cNvSpPr>
              <a:spLocks noChangeShapeType="1"/>
            </p:cNvSpPr>
            <p:nvPr/>
          </p:nvSpPr>
          <p:spPr bwMode="auto">
            <a:xfrm>
              <a:off x="2890" y="2131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69" name="Line 152"/>
            <p:cNvSpPr>
              <a:spLocks noChangeShapeType="1"/>
            </p:cNvSpPr>
            <p:nvPr/>
          </p:nvSpPr>
          <p:spPr bwMode="auto">
            <a:xfrm>
              <a:off x="2890" y="230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0" name="Line 153"/>
            <p:cNvSpPr>
              <a:spLocks noChangeShapeType="1"/>
            </p:cNvSpPr>
            <p:nvPr/>
          </p:nvSpPr>
          <p:spPr bwMode="auto">
            <a:xfrm>
              <a:off x="2890" y="247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1" name="Line 154"/>
            <p:cNvSpPr>
              <a:spLocks noChangeShapeType="1"/>
            </p:cNvSpPr>
            <p:nvPr/>
          </p:nvSpPr>
          <p:spPr bwMode="auto">
            <a:xfrm>
              <a:off x="2890" y="264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2" name="Line 155"/>
            <p:cNvSpPr>
              <a:spLocks noChangeShapeType="1"/>
            </p:cNvSpPr>
            <p:nvPr/>
          </p:nvSpPr>
          <p:spPr bwMode="auto">
            <a:xfrm>
              <a:off x="2890" y="281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3" name="Line 156"/>
            <p:cNvSpPr>
              <a:spLocks noChangeShapeType="1"/>
            </p:cNvSpPr>
            <p:nvPr/>
          </p:nvSpPr>
          <p:spPr bwMode="auto">
            <a:xfrm>
              <a:off x="2890" y="299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4" name="Line 157"/>
            <p:cNvSpPr>
              <a:spLocks noChangeShapeType="1"/>
            </p:cNvSpPr>
            <p:nvPr/>
          </p:nvSpPr>
          <p:spPr bwMode="auto">
            <a:xfrm>
              <a:off x="2890" y="316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5" name="Line 158"/>
            <p:cNvSpPr>
              <a:spLocks noChangeShapeType="1"/>
            </p:cNvSpPr>
            <p:nvPr/>
          </p:nvSpPr>
          <p:spPr bwMode="auto">
            <a:xfrm>
              <a:off x="2890" y="3335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6" name="Line 159"/>
            <p:cNvSpPr>
              <a:spLocks noChangeShapeType="1"/>
            </p:cNvSpPr>
            <p:nvPr/>
          </p:nvSpPr>
          <p:spPr bwMode="auto">
            <a:xfrm>
              <a:off x="2890" y="3507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7" name="Line 160"/>
            <p:cNvSpPr>
              <a:spLocks noChangeShapeType="1"/>
            </p:cNvSpPr>
            <p:nvPr/>
          </p:nvSpPr>
          <p:spPr bwMode="auto">
            <a:xfrm>
              <a:off x="2890" y="3679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8" name="Line 161"/>
            <p:cNvSpPr>
              <a:spLocks noChangeShapeType="1"/>
            </p:cNvSpPr>
            <p:nvPr/>
          </p:nvSpPr>
          <p:spPr bwMode="auto">
            <a:xfrm>
              <a:off x="2890" y="3851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79" name="Line 162"/>
            <p:cNvSpPr>
              <a:spLocks noChangeShapeType="1"/>
            </p:cNvSpPr>
            <p:nvPr/>
          </p:nvSpPr>
          <p:spPr bwMode="auto">
            <a:xfrm>
              <a:off x="2890" y="4023"/>
              <a:ext cx="243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0" name="Line 163"/>
            <p:cNvSpPr>
              <a:spLocks noChangeShapeType="1"/>
            </p:cNvSpPr>
            <p:nvPr/>
          </p:nvSpPr>
          <p:spPr bwMode="auto">
            <a:xfrm>
              <a:off x="2890" y="4195"/>
              <a:ext cx="243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1" name="Line 164"/>
            <p:cNvSpPr>
              <a:spLocks noChangeShapeType="1"/>
            </p:cNvSpPr>
            <p:nvPr/>
          </p:nvSpPr>
          <p:spPr bwMode="auto">
            <a:xfrm>
              <a:off x="2890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2" name="Line 165"/>
            <p:cNvSpPr>
              <a:spLocks noChangeShapeType="1"/>
            </p:cNvSpPr>
            <p:nvPr/>
          </p:nvSpPr>
          <p:spPr bwMode="auto">
            <a:xfrm>
              <a:off x="3157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3" name="Line 166"/>
            <p:cNvSpPr>
              <a:spLocks noChangeShapeType="1"/>
            </p:cNvSpPr>
            <p:nvPr/>
          </p:nvSpPr>
          <p:spPr bwMode="auto">
            <a:xfrm>
              <a:off x="3356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4" name="Line 167"/>
            <p:cNvSpPr>
              <a:spLocks noChangeShapeType="1"/>
            </p:cNvSpPr>
            <p:nvPr/>
          </p:nvSpPr>
          <p:spPr bwMode="auto">
            <a:xfrm>
              <a:off x="356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5" name="Line 168"/>
            <p:cNvSpPr>
              <a:spLocks noChangeShapeType="1"/>
            </p:cNvSpPr>
            <p:nvPr/>
          </p:nvSpPr>
          <p:spPr bwMode="auto">
            <a:xfrm>
              <a:off x="3742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6" name="Line 169"/>
            <p:cNvSpPr>
              <a:spLocks noChangeShapeType="1"/>
            </p:cNvSpPr>
            <p:nvPr/>
          </p:nvSpPr>
          <p:spPr bwMode="auto">
            <a:xfrm>
              <a:off x="3921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7" name="Line 170"/>
            <p:cNvSpPr>
              <a:spLocks noChangeShapeType="1"/>
            </p:cNvSpPr>
            <p:nvPr/>
          </p:nvSpPr>
          <p:spPr bwMode="auto">
            <a:xfrm>
              <a:off x="411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8" name="Line 171"/>
            <p:cNvSpPr>
              <a:spLocks noChangeShapeType="1"/>
            </p:cNvSpPr>
            <p:nvPr/>
          </p:nvSpPr>
          <p:spPr bwMode="auto">
            <a:xfrm>
              <a:off x="431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89" name="Line 172"/>
            <p:cNvSpPr>
              <a:spLocks noChangeShapeType="1"/>
            </p:cNvSpPr>
            <p:nvPr/>
          </p:nvSpPr>
          <p:spPr bwMode="auto">
            <a:xfrm>
              <a:off x="4515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0" name="Line 173"/>
            <p:cNvSpPr>
              <a:spLocks noChangeShapeType="1"/>
            </p:cNvSpPr>
            <p:nvPr/>
          </p:nvSpPr>
          <p:spPr bwMode="auto">
            <a:xfrm>
              <a:off x="4720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1" name="Line 174"/>
            <p:cNvSpPr>
              <a:spLocks noChangeShapeType="1"/>
            </p:cNvSpPr>
            <p:nvPr/>
          </p:nvSpPr>
          <p:spPr bwMode="auto">
            <a:xfrm>
              <a:off x="4923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2" name="Line 175"/>
            <p:cNvSpPr>
              <a:spLocks noChangeShapeType="1"/>
            </p:cNvSpPr>
            <p:nvPr/>
          </p:nvSpPr>
          <p:spPr bwMode="auto">
            <a:xfrm>
              <a:off x="5088" y="2131"/>
              <a:ext cx="0" cy="20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93" name="Line 176"/>
            <p:cNvSpPr>
              <a:spLocks noChangeShapeType="1"/>
            </p:cNvSpPr>
            <p:nvPr/>
          </p:nvSpPr>
          <p:spPr bwMode="auto">
            <a:xfrm>
              <a:off x="5329" y="2131"/>
              <a:ext cx="0" cy="2064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01" name="Text Box 181"/>
          <p:cNvSpPr txBox="1">
            <a:spLocks noChangeArrowheads="1"/>
          </p:cNvSpPr>
          <p:nvPr/>
        </p:nvSpPr>
        <p:spPr bwMode="auto">
          <a:xfrm>
            <a:off x="5646738" y="36210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2" name="Text Box 188"/>
          <p:cNvSpPr txBox="1">
            <a:spLocks noChangeArrowheads="1"/>
          </p:cNvSpPr>
          <p:nvPr/>
        </p:nvSpPr>
        <p:spPr bwMode="auto">
          <a:xfrm>
            <a:off x="4984750" y="417353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3" name="Text Box 194"/>
          <p:cNvSpPr txBox="1">
            <a:spLocks noChangeArrowheads="1"/>
          </p:cNvSpPr>
          <p:nvPr/>
        </p:nvSpPr>
        <p:spPr bwMode="auto">
          <a:xfrm>
            <a:off x="5937250" y="49974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4" name="Text Box 197"/>
          <p:cNvSpPr txBox="1">
            <a:spLocks noChangeArrowheads="1"/>
          </p:cNvSpPr>
          <p:nvPr/>
        </p:nvSpPr>
        <p:spPr bwMode="auto">
          <a:xfrm>
            <a:off x="6532563" y="4449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5" name="Text Box 198"/>
          <p:cNvSpPr txBox="1">
            <a:spLocks noChangeArrowheads="1"/>
          </p:cNvSpPr>
          <p:nvPr/>
        </p:nvSpPr>
        <p:spPr bwMode="auto">
          <a:xfrm>
            <a:off x="5316538" y="36179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6" name="Text Box 199"/>
          <p:cNvSpPr txBox="1">
            <a:spLocks noChangeArrowheads="1"/>
          </p:cNvSpPr>
          <p:nvPr/>
        </p:nvSpPr>
        <p:spPr bwMode="auto">
          <a:xfrm>
            <a:off x="5011738" y="38989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7" name="Text Box 200"/>
          <p:cNvSpPr txBox="1">
            <a:spLocks noChangeArrowheads="1"/>
          </p:cNvSpPr>
          <p:nvPr/>
        </p:nvSpPr>
        <p:spPr bwMode="auto">
          <a:xfrm>
            <a:off x="5935663" y="47228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8" name="Text Box 201"/>
          <p:cNvSpPr txBox="1">
            <a:spLocks noChangeArrowheads="1"/>
          </p:cNvSpPr>
          <p:nvPr/>
        </p:nvSpPr>
        <p:spPr bwMode="auto">
          <a:xfrm>
            <a:off x="6202363" y="446087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09" name="Text Box 202"/>
          <p:cNvSpPr txBox="1">
            <a:spLocks noChangeArrowheads="1"/>
          </p:cNvSpPr>
          <p:nvPr/>
        </p:nvSpPr>
        <p:spPr bwMode="auto">
          <a:xfrm>
            <a:off x="5926138" y="35988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0" name="Text Box 203"/>
          <p:cNvSpPr txBox="1">
            <a:spLocks noChangeArrowheads="1"/>
          </p:cNvSpPr>
          <p:nvPr/>
        </p:nvSpPr>
        <p:spPr bwMode="auto">
          <a:xfrm>
            <a:off x="5011738" y="44561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1" name="Text Box 204"/>
          <p:cNvSpPr txBox="1">
            <a:spLocks noChangeArrowheads="1"/>
          </p:cNvSpPr>
          <p:nvPr/>
        </p:nvSpPr>
        <p:spPr bwMode="auto">
          <a:xfrm>
            <a:off x="6835775" y="47085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2" name="Text Box 205"/>
          <p:cNvSpPr txBox="1">
            <a:spLocks noChangeArrowheads="1"/>
          </p:cNvSpPr>
          <p:nvPr/>
        </p:nvSpPr>
        <p:spPr bwMode="auto">
          <a:xfrm>
            <a:off x="6230938" y="52895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3" name="Text Box 206"/>
          <p:cNvSpPr txBox="1">
            <a:spLocks noChangeArrowheads="1"/>
          </p:cNvSpPr>
          <p:nvPr/>
        </p:nvSpPr>
        <p:spPr bwMode="auto">
          <a:xfrm>
            <a:off x="6240463" y="55419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4" name="Text Box 207"/>
          <p:cNvSpPr txBox="1">
            <a:spLocks noChangeArrowheads="1"/>
          </p:cNvSpPr>
          <p:nvPr/>
        </p:nvSpPr>
        <p:spPr bwMode="auto">
          <a:xfrm>
            <a:off x="7164388" y="473710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5" name="Text Box 208"/>
          <p:cNvSpPr txBox="1">
            <a:spLocks noChangeArrowheads="1"/>
          </p:cNvSpPr>
          <p:nvPr/>
        </p:nvSpPr>
        <p:spPr bwMode="auto">
          <a:xfrm>
            <a:off x="6235700" y="58229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6" name="Text Box 209"/>
          <p:cNvSpPr txBox="1">
            <a:spLocks noChangeArrowheads="1"/>
          </p:cNvSpPr>
          <p:nvPr/>
        </p:nvSpPr>
        <p:spPr bwMode="auto">
          <a:xfrm>
            <a:off x="7459663" y="470376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7" name="Text Box 210"/>
          <p:cNvSpPr txBox="1">
            <a:spLocks noChangeArrowheads="1"/>
          </p:cNvSpPr>
          <p:nvPr/>
        </p:nvSpPr>
        <p:spPr bwMode="auto">
          <a:xfrm>
            <a:off x="7783513" y="58134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8" name="Text Box 211"/>
          <p:cNvSpPr txBox="1">
            <a:spLocks noChangeArrowheads="1"/>
          </p:cNvSpPr>
          <p:nvPr/>
        </p:nvSpPr>
        <p:spPr bwMode="auto">
          <a:xfrm>
            <a:off x="7507288" y="6094413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19" name="Text Box 212"/>
          <p:cNvSpPr txBox="1">
            <a:spLocks noChangeArrowheads="1"/>
          </p:cNvSpPr>
          <p:nvPr/>
        </p:nvSpPr>
        <p:spPr bwMode="auto">
          <a:xfrm>
            <a:off x="5945188" y="6346825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720" name="Text Box 213"/>
          <p:cNvSpPr txBox="1">
            <a:spLocks noChangeArrowheads="1"/>
          </p:cNvSpPr>
          <p:nvPr/>
        </p:nvSpPr>
        <p:spPr bwMode="auto">
          <a:xfrm>
            <a:off x="8074025" y="4459288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77370" name="Text Box 218"/>
          <p:cNvSpPr txBox="1">
            <a:spLocks noChangeArrowheads="1"/>
          </p:cNvSpPr>
          <p:nvPr/>
        </p:nvSpPr>
        <p:spPr bwMode="auto">
          <a:xfrm>
            <a:off x="461963" y="963613"/>
            <a:ext cx="75596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So what we’ve done is created a new </a:t>
            </a:r>
            <a:r>
              <a:rPr lang="en-US" sz="2200">
                <a:solidFill>
                  <a:srgbClr val="9900FF"/>
                </a:solidFill>
              </a:rPr>
              <a:t>data structure</a:t>
            </a:r>
            <a:r>
              <a:rPr lang="en-US" sz="2200"/>
              <a:t> that</a:t>
            </a:r>
            <a:br>
              <a:rPr lang="en-US" sz="2200"/>
            </a:br>
            <a:r>
              <a:rPr lang="en-US" sz="2200"/>
              <a:t>makes it faster to determine if two people are friends!</a:t>
            </a:r>
          </a:p>
        </p:txBody>
      </p:sp>
      <p:sp>
        <p:nvSpPr>
          <p:cNvPr id="177371" name="Text Box 219"/>
          <p:cNvSpPr txBox="1">
            <a:spLocks noChangeArrowheads="1"/>
          </p:cNvSpPr>
          <p:nvPr/>
        </p:nvSpPr>
        <p:spPr bwMode="auto">
          <a:xfrm>
            <a:off x="4138613" y="1831975"/>
            <a:ext cx="477837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/>
              <a:t>Coupled with our new, more efficient </a:t>
            </a:r>
            <a:r>
              <a:rPr lang="en-US" sz="2200">
                <a:solidFill>
                  <a:srgbClr val="9900FF"/>
                </a:solidFill>
              </a:rPr>
              <a:t>algorithm</a:t>
            </a:r>
            <a:r>
              <a:rPr lang="en-US" sz="2200"/>
              <a:t>, we can quickly find out if two people are friends!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14313" y="2305050"/>
            <a:ext cx="3825875" cy="3759200"/>
          </a:xfrm>
          <a:prstGeom prst="rect">
            <a:avLst/>
          </a:prstGeom>
          <a:solidFill>
            <a:srgbClr val="FFFFE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u="sng">
                <a:solidFill>
                  <a:srgbClr val="800000"/>
                </a:solidFill>
              </a:rPr>
              <a:t>User</a:t>
            </a:r>
            <a:r>
              <a:rPr lang="en-US" sz="2000" u="sng"/>
              <a:t> 		        </a:t>
            </a:r>
            <a:r>
              <a:rPr lang="en-US" sz="2000" u="sng">
                <a:solidFill>
                  <a:srgbClr val="006666"/>
                </a:solidFill>
              </a:rPr>
              <a:t>Number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Carey Nash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0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Danny Hsu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/>
            </a:r>
            <a:br>
              <a:rPr lang="en-US" sz="2000"/>
            </a:br>
            <a:r>
              <a:rPr lang="en-US" sz="2000">
                <a:solidFill>
                  <a:srgbClr val="800000"/>
                </a:solidFill>
              </a:rPr>
              <a:t>David Small	</a:t>
            </a:r>
            <a:r>
              <a:rPr lang="en-US" sz="2000">
                <a:solidFill>
                  <a:srgbClr val="006666"/>
                </a:solidFill>
              </a:rPr>
              <a:t>	2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David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Sun</a:t>
            </a:r>
            <a:r>
              <a:rPr lang="en-US" sz="2000">
                <a:solidFill>
                  <a:srgbClr val="006666"/>
                </a:solidFill>
              </a:rPr>
              <a:t>		3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Jenny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Oh</a:t>
            </a:r>
            <a:r>
              <a:rPr lang="en-US" sz="2000">
                <a:solidFill>
                  <a:srgbClr val="006666"/>
                </a:solidFill>
              </a:rPr>
              <a:t>		4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Len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Kleinrock</a:t>
            </a:r>
            <a:r>
              <a:rPr lang="en-US" sz="2000">
                <a:solidFill>
                  <a:srgbClr val="006666"/>
                </a:solidFill>
              </a:rPr>
              <a:t>		5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Mario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Giso</a:t>
            </a:r>
            <a:r>
              <a:rPr lang="en-US" sz="2000">
                <a:solidFill>
                  <a:srgbClr val="006666"/>
                </a:solidFill>
              </a:rPr>
              <a:t>		6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Melani Kan</a:t>
            </a:r>
            <a:r>
              <a:rPr lang="en-US" sz="2000"/>
              <a:t> 		</a:t>
            </a:r>
            <a:r>
              <a:rPr lang="en-US" sz="2000">
                <a:solidFill>
                  <a:srgbClr val="006666"/>
                </a:solidFill>
              </a:rPr>
              <a:t>7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Lim</a:t>
            </a:r>
            <a:r>
              <a:rPr lang="en-US" sz="2000">
                <a:solidFill>
                  <a:srgbClr val="006666"/>
                </a:solidFill>
              </a:rPr>
              <a:t>		8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Rich</a:t>
            </a:r>
            <a:r>
              <a:rPr lang="en-US" sz="2000"/>
              <a:t> </a:t>
            </a:r>
            <a:r>
              <a:rPr lang="en-US" sz="2000">
                <a:solidFill>
                  <a:srgbClr val="800000"/>
                </a:solidFill>
              </a:rPr>
              <a:t>Nguyen</a:t>
            </a:r>
            <a:r>
              <a:rPr lang="en-US" sz="2000">
                <a:solidFill>
                  <a:srgbClr val="006666"/>
                </a:solidFill>
              </a:rPr>
              <a:t>		9</a:t>
            </a:r>
          </a:p>
          <a:p>
            <a:pPr eaLnBrk="1" hangingPunct="1"/>
            <a:r>
              <a:rPr lang="en-US" sz="2000">
                <a:solidFill>
                  <a:srgbClr val="800000"/>
                </a:solidFill>
              </a:rPr>
              <a:t>Scott Wilhelm</a:t>
            </a:r>
            <a:r>
              <a:rPr lang="en-US" sz="2000">
                <a:solidFill>
                  <a:srgbClr val="006666"/>
                </a:solidFill>
              </a:rPr>
              <a:t>		10</a:t>
            </a:r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107950" y="5060950"/>
            <a:ext cx="4767263" cy="16256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/>
              <a:t>Friend-finding Algorithm:</a:t>
            </a:r>
          </a:p>
          <a:p>
            <a:pPr eaLnBrk="1" hangingPunct="1"/>
            <a:endParaRPr lang="en-US" sz="1800"/>
          </a:p>
          <a:p>
            <a:pPr eaLnBrk="1" hangingPunct="1">
              <a:buFontTx/>
              <a:buAutoNum type="arabicPeriod"/>
            </a:pPr>
            <a:r>
              <a:rPr lang="en-US" sz="2000"/>
              <a:t>Look up their numbers 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 </a:t>
            </a:r>
            <a:r>
              <a:rPr lang="en-US" sz="2000">
                <a:solidFill>
                  <a:srgbClr val="6600CC"/>
                </a:solidFill>
              </a:rPr>
              <a:t>B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Check (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) </a:t>
            </a:r>
            <a:r>
              <a:rPr lang="en-US" sz="2000" i="1"/>
              <a:t>or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B</a:t>
            </a:r>
            <a:r>
              <a:rPr lang="en-US" sz="2000"/>
              <a:t>,</a:t>
            </a:r>
            <a:r>
              <a:rPr lang="en-US" sz="2000">
                <a:solidFill>
                  <a:srgbClr val="6600CC"/>
                </a:solidFill>
              </a:rPr>
              <a:t>A</a:t>
            </a:r>
            <a:r>
              <a:rPr lang="en-US" sz="2000"/>
              <a:t>) in our array</a:t>
            </a:r>
          </a:p>
          <a:p>
            <a:pPr eaLnBrk="1" hangingPunct="1">
              <a:buFontTx/>
              <a:buAutoNum type="arabicPeriod"/>
            </a:pPr>
            <a:r>
              <a:rPr lang="en-US" sz="2000"/>
              <a:t>If we find a </a:t>
            </a:r>
            <a:r>
              <a:rPr lang="en-US" sz="2000">
                <a:solidFill>
                  <a:srgbClr val="6600CC"/>
                </a:solidFill>
              </a:rPr>
              <a:t>*</a:t>
            </a:r>
            <a:r>
              <a:rPr lang="en-US" sz="2000"/>
              <a:t>, they’re buddies!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975 " pathEditMode="relative" ptsTypes="AA">
                                      <p:cBhvr>
                                        <p:cTn id="6" dur="2000" fill="hold"/>
                                        <p:tgtEl>
                                          <p:spTgt spid="174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70" grpId="0"/>
      <p:bldP spid="177371" grpId="0"/>
      <p:bldP spid="174085" grpId="1" animBg="1"/>
      <p:bldP spid="1773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133350"/>
            <a:ext cx="8569325" cy="1025525"/>
          </a:xfrm>
        </p:spPr>
        <p:txBody>
          <a:bodyPr/>
          <a:lstStyle/>
          <a:p>
            <a:r>
              <a:rPr lang="en-US" sz="3200" smtClean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49263" y="738418"/>
            <a:ext cx="8129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/>
              <a:t>Of course, your data structures and algorithms </a:t>
            </a:r>
            <a:br>
              <a:rPr lang="en-US" sz="2200" dirty="0"/>
            </a:br>
            <a:r>
              <a:rPr lang="en-US" sz="22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If you gave your code to another programmer, </a:t>
            </a:r>
            <a:br>
              <a:rPr lang="en-US" sz="2000" dirty="0" smtClean="0"/>
            </a:br>
            <a:r>
              <a:rPr lang="en-US" sz="2000" dirty="0" smtClean="0"/>
              <a:t>he/she would have no </a:t>
            </a:r>
            <a:r>
              <a:rPr lang="en-US" sz="2000" dirty="0"/>
              <a:t>idea </a:t>
            </a:r>
            <a:r>
              <a:rPr lang="en-US" sz="2000" dirty="0" smtClean="0"/>
              <a:t>how </a:t>
            </a:r>
            <a:r>
              <a:rPr lang="en-US" sz="2000" dirty="0"/>
              <a:t>to </a:t>
            </a:r>
            <a:r>
              <a:rPr lang="en-US" sz="2000" dirty="0" smtClean="0"/>
              <a:t>use it!</a:t>
            </a:r>
            <a:endParaRPr lang="en-US" sz="2000" dirty="0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37225" y="1935620"/>
            <a:ext cx="2287588" cy="711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000"/>
              <a:t>Friend-finding Algorithm:</a:t>
            </a:r>
          </a:p>
          <a:p>
            <a:pPr eaLnBrk="1" hangingPunct="1"/>
            <a:r>
              <a:rPr lang="en-US" sz="1000"/>
              <a:t>1. Look up their numbers 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 </a:t>
            </a:r>
            <a:r>
              <a:rPr lang="en-US" sz="1000">
                <a:solidFill>
                  <a:srgbClr val="6600CC"/>
                </a:solidFill>
              </a:rPr>
              <a:t>B</a:t>
            </a:r>
          </a:p>
          <a:p>
            <a:pPr eaLnBrk="1" hangingPunct="1"/>
            <a:r>
              <a:rPr lang="en-US" sz="1000"/>
              <a:t>2. Check (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) </a:t>
            </a:r>
            <a:r>
              <a:rPr lang="en-US" sz="1000" i="1"/>
              <a:t>or</a:t>
            </a:r>
            <a:r>
              <a:rPr lang="en-US" sz="1000"/>
              <a:t> (</a:t>
            </a:r>
            <a:r>
              <a:rPr lang="en-US" sz="1000">
                <a:solidFill>
                  <a:srgbClr val="6600CC"/>
                </a:solidFill>
              </a:rPr>
              <a:t>B</a:t>
            </a:r>
            <a:r>
              <a:rPr lang="en-US" sz="1000"/>
              <a:t>,</a:t>
            </a:r>
            <a:r>
              <a:rPr lang="en-US" sz="1000">
                <a:solidFill>
                  <a:srgbClr val="6600CC"/>
                </a:solidFill>
              </a:rPr>
              <a:t>A</a:t>
            </a:r>
            <a:r>
              <a:rPr lang="en-US" sz="1000"/>
              <a:t>) in our array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pic>
        <p:nvPicPr>
          <p:cNvPr id="150731" name="Picture 2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1608595"/>
            <a:ext cx="1612900" cy="15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730" name="Picture 2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663" y="1735595"/>
            <a:ext cx="1435100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181489"/>
            <a:ext cx="812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Therefore, every time you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new set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data structures/algorithms</a:t>
            </a:r>
            <a:r>
              <a:rPr lang="en-US" sz="2000" dirty="0" smtClean="0"/>
              <a:t>, it helps to also </a:t>
            </a:r>
            <a:r>
              <a:rPr lang="en-US" sz="2000" dirty="0" smtClean="0">
                <a:solidFill>
                  <a:srgbClr val="006666"/>
                </a:solidFill>
              </a:rPr>
              <a:t>create</a:t>
            </a:r>
            <a:r>
              <a:rPr lang="en-US" sz="2000" dirty="0" smtClean="0"/>
              <a:t> a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006666"/>
                </a:solidFill>
              </a:rPr>
              <a:t>few simple functions </a:t>
            </a:r>
            <a:r>
              <a:rPr lang="en-US" sz="2000" dirty="0" smtClean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923330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/>
              <a:t>bool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6600CC"/>
                </a:solidFill>
              </a:rPr>
              <a:t>AreTheyFriends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BecomeFriends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BreakUp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UserA</a:t>
            </a:r>
            <a:r>
              <a:rPr lang="en-US" sz="1800" dirty="0"/>
              <a:t>, string </a:t>
            </a:r>
            <a:r>
              <a:rPr lang="en-US" sz="1800" dirty="0" err="1">
                <a:solidFill>
                  <a:srgbClr val="006666"/>
                </a:solidFill>
              </a:rPr>
              <a:t>UserB</a:t>
            </a:r>
            <a:r>
              <a:rPr lang="en-US" sz="1800" dirty="0"/>
              <a:t>)</a:t>
            </a:r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6" name="Picture 20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91"/>
          <a:stretch>
            <a:fillRect/>
          </a:stretch>
        </p:blipFill>
        <p:spPr bwMode="auto">
          <a:xfrm>
            <a:off x="1414463" y="1570495"/>
            <a:ext cx="1808162" cy="1535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7" name="Picture 2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605420"/>
            <a:ext cx="2011363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0738" name="Picture 2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975" y="1500645"/>
            <a:ext cx="1884363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6508" y="6317802"/>
            <a:ext cx="8129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 smtClean="0"/>
              <a:t>Then other programmers can use your code easily!</a:t>
            </a:r>
          </a:p>
        </p:txBody>
      </p:sp>
      <p:sp>
        <p:nvSpPr>
          <p:cNvPr id="3" name="Rounded Rectangular Callout 2"/>
          <p:cNvSpPr/>
          <p:nvPr/>
        </p:nvSpPr>
        <p:spPr>
          <a:xfrm>
            <a:off x="4282196" y="2989703"/>
            <a:ext cx="3788227" cy="1953752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 smtClean="0">
                <a:solidFill>
                  <a:srgbClr val="FF0000"/>
                </a:solidFill>
              </a:rPr>
              <a:t>“interface.”</a:t>
            </a:r>
            <a:r>
              <a:rPr lang="en-US" dirty="0" smtClean="0">
                <a:solidFill>
                  <a:srgbClr val="006666"/>
                </a:solidFill>
              </a:rPr>
              <a:t> An interface lets any programmer use your code without knowing the sordid details!</a:t>
            </a:r>
            <a:endParaRPr lang="en-US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0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50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50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77372" grpId="2" animBg="1"/>
      <p:bldP spid="150732" grpId="0"/>
      <p:bldP spid="2" grpId="0" uiExpand="1" build="p" animBg="1"/>
      <p:bldP spid="14" grpId="0"/>
      <p:bldP spid="3" grpId="0" animBg="1"/>
      <p:bldP spid="3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ChangeArrowheads="1"/>
          </p:cNvSpPr>
          <p:nvPr/>
        </p:nvSpPr>
        <p:spPr bwMode="auto">
          <a:xfrm>
            <a:off x="381000" y="0"/>
            <a:ext cx="8458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Algorithms &amp; Data Structures Are a Perfect Couple!</a:t>
            </a: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12738" y="1524000"/>
            <a:ext cx="63896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Algorithms and data structures are like </a:t>
            </a:r>
            <a:r>
              <a:rPr lang="en-US">
                <a:solidFill>
                  <a:srgbClr val="006666"/>
                </a:solidFill>
              </a:rPr>
              <a:t>peas</a:t>
            </a:r>
            <a:r>
              <a:rPr lang="en-US"/>
              <a:t> and </a:t>
            </a:r>
            <a:r>
              <a:rPr lang="en-US">
                <a:solidFill>
                  <a:srgbClr val="FF6600"/>
                </a:solidFill>
              </a:rPr>
              <a:t>carrots</a:t>
            </a:r>
            <a:r>
              <a:rPr lang="en-US"/>
              <a:t> – they belong together!</a:t>
            </a:r>
          </a:p>
        </p:txBody>
      </p:sp>
      <p:sp>
        <p:nvSpPr>
          <p:cNvPr id="30724" name="Text Box 6"/>
          <p:cNvSpPr txBox="1">
            <a:spLocks noChangeArrowheads="1"/>
          </p:cNvSpPr>
          <p:nvPr/>
        </p:nvSpPr>
        <p:spPr bwMode="auto">
          <a:xfrm>
            <a:off x="422275" y="3114675"/>
            <a:ext cx="8129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To solve a problem, you have to design both the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and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together.</a:t>
            </a:r>
          </a:p>
        </p:txBody>
      </p:sp>
      <p:pic>
        <p:nvPicPr>
          <p:cNvPr id="3072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195388"/>
            <a:ext cx="24939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5" name="Text Box 6"/>
          <p:cNvSpPr txBox="1">
            <a:spLocks noChangeArrowheads="1"/>
          </p:cNvSpPr>
          <p:nvPr/>
        </p:nvSpPr>
        <p:spPr bwMode="auto">
          <a:xfrm>
            <a:off x="393700" y="5251450"/>
            <a:ext cx="850741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And in fact, we even have a name for such a </a:t>
            </a:r>
            <a:br>
              <a:rPr lang="en-US"/>
            </a:br>
            <a:r>
              <a:rPr lang="en-US"/>
              <a:t>(</a:t>
            </a:r>
            <a:r>
              <a:rPr lang="en-US">
                <a:solidFill>
                  <a:srgbClr val="6600CC"/>
                </a:solidFill>
              </a:rPr>
              <a:t>data structure</a:t>
            </a:r>
            <a:r>
              <a:rPr lang="en-US"/>
              <a:t> + </a:t>
            </a:r>
            <a:r>
              <a:rPr lang="en-US">
                <a:solidFill>
                  <a:srgbClr val="6600CC"/>
                </a:solidFill>
              </a:rPr>
              <a:t>algorithm </a:t>
            </a:r>
            <a:r>
              <a:rPr lang="en-US"/>
              <a:t>+ </a:t>
            </a:r>
            <a:r>
              <a:rPr lang="en-US">
                <a:solidFill>
                  <a:srgbClr val="6600CC"/>
                </a:solidFill>
              </a:rPr>
              <a:t>interface</a:t>
            </a:r>
            <a:r>
              <a:rPr lang="en-US"/>
              <a:t>) </a:t>
            </a:r>
            <a:br>
              <a:rPr lang="en-US"/>
            </a:br>
            <a:r>
              <a:rPr lang="en-US"/>
              <a:t>solution to a problem…</a:t>
            </a:r>
          </a:p>
        </p:txBody>
      </p:sp>
      <p:sp>
        <p:nvSpPr>
          <p:cNvPr id="30737" name="Text Box 6"/>
          <p:cNvSpPr txBox="1">
            <a:spLocks noChangeArrowheads="1"/>
          </p:cNvSpPr>
          <p:nvPr/>
        </p:nvSpPr>
        <p:spPr bwMode="auto">
          <a:xfrm>
            <a:off x="528638" y="4195763"/>
            <a:ext cx="81295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Then you provide a set of simple </a:t>
            </a:r>
            <a:r>
              <a:rPr lang="en-US">
                <a:solidFill>
                  <a:srgbClr val="6600CC"/>
                </a:solidFill>
              </a:rPr>
              <a:t>“interface” functions</a:t>
            </a:r>
            <a:r>
              <a:rPr lang="en-US"/>
              <a:t> to let any programmer use them easily.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  <p:bldP spid="307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125413" y="2479675"/>
            <a:ext cx="8847137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80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242888" y="714375"/>
            <a:ext cx="8537575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 </a:t>
            </a:r>
            <a:r>
              <a:rPr lang="en-US">
                <a:solidFill>
                  <a:srgbClr val="9900FF"/>
                </a:solidFill>
              </a:rPr>
              <a:t>Abstract Data Type</a:t>
            </a:r>
            <a:r>
              <a:rPr lang="en-US"/>
              <a:t> or </a:t>
            </a:r>
            <a:r>
              <a:rPr lang="en-US">
                <a:solidFill>
                  <a:srgbClr val="9900FF"/>
                </a:solidFill>
              </a:rPr>
              <a:t>ADT</a:t>
            </a:r>
            <a:r>
              <a:rPr lang="en-US"/>
              <a:t> is: </a:t>
            </a:r>
          </a:p>
          <a:p>
            <a:pPr algn="ctr"/>
            <a:r>
              <a:rPr lang="en-US" sz="1200"/>
              <a:t/>
            </a:r>
            <a:br>
              <a:rPr lang="en-US" sz="1200"/>
            </a:br>
            <a:r>
              <a:rPr lang="en-US"/>
              <a:t>“A coordinated group of </a:t>
            </a:r>
            <a:br>
              <a:rPr lang="en-US"/>
            </a:br>
            <a:r>
              <a:rPr lang="en-US">
                <a:solidFill>
                  <a:srgbClr val="6600CC"/>
                </a:solidFill>
              </a:rPr>
              <a:t>(a) data structures</a:t>
            </a:r>
            <a:r>
              <a:rPr lang="en-US">
                <a:solidFill>
                  <a:srgbClr val="004846"/>
                </a:solidFill>
              </a:rPr>
              <a:t>, </a:t>
            </a:r>
            <a:r>
              <a:rPr lang="en-US">
                <a:solidFill>
                  <a:srgbClr val="6600CC"/>
                </a:solidFill>
              </a:rPr>
              <a:t>(b) algorithms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/>
              <a:t>and</a:t>
            </a:r>
            <a:r>
              <a:rPr lang="en-US">
                <a:solidFill>
                  <a:srgbClr val="004846"/>
                </a:solidFill>
              </a:rPr>
              <a:t> </a:t>
            </a:r>
            <a:r>
              <a:rPr lang="en-US">
                <a:solidFill>
                  <a:srgbClr val="6600CC"/>
                </a:solidFill>
              </a:rPr>
              <a:t>(c) interface functions</a:t>
            </a:r>
            <a:r>
              <a:rPr lang="en-US">
                <a:solidFill>
                  <a:srgbClr val="004846"/>
                </a:solidFill>
              </a:rPr>
              <a:t> </a:t>
            </a:r>
            <a:br>
              <a:rPr lang="en-US">
                <a:solidFill>
                  <a:srgbClr val="004846"/>
                </a:solidFill>
              </a:rPr>
            </a:br>
            <a:r>
              <a:rPr lang="en-US"/>
              <a:t>that is used to solve a particular problem.”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pic>
        <p:nvPicPr>
          <p:cNvPr id="31968" name="Picture 2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971800"/>
            <a:ext cx="1795463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5740400" y="3432175"/>
            <a:ext cx="3209925" cy="9525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400"/>
              <a:t>bool AreTheyFriends(</a:t>
            </a:r>
            <a:r>
              <a:rPr lang="en-US" sz="1400">
                <a:solidFill>
                  <a:srgbClr val="6600FF"/>
                </a:solidFill>
              </a:rPr>
              <a:t>UserA</a:t>
            </a:r>
            <a:r>
              <a:rPr lang="en-US" sz="1400"/>
              <a:t>,</a:t>
            </a:r>
            <a:r>
              <a:rPr lang="en-US" sz="1400">
                <a:solidFill>
                  <a:srgbClr val="6600FF"/>
                </a:solidFill>
              </a:rPr>
              <a:t>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BecomeFriends(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void BreakUp(</a:t>
            </a:r>
            <a:r>
              <a:rPr lang="en-US" sz="1400">
                <a:solidFill>
                  <a:srgbClr val="6600CC"/>
                </a:solidFill>
              </a:rPr>
              <a:t>UserA,UserB</a:t>
            </a:r>
            <a:r>
              <a:rPr lang="en-US" sz="1400"/>
              <a:t>)</a:t>
            </a:r>
          </a:p>
          <a:p>
            <a:pPr eaLnBrk="1" hangingPunct="1"/>
            <a:r>
              <a:rPr lang="en-US" sz="1400"/>
              <a:t>…</a:t>
            </a:r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379663" y="33655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633538" y="2487613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E9FFF1"/>
                </a:solidFill>
              </a:rPr>
              <a:t>Abstract Data Type  (for finding friends)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897438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an ADT, the </a:t>
            </a:r>
            <a:r>
              <a:rPr lang="en-US">
                <a:solidFill>
                  <a:srgbClr val="6600CC"/>
                </a:solidFill>
              </a:rPr>
              <a:t>data structures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are </a:t>
            </a:r>
            <a:r>
              <a:rPr lang="en-US">
                <a:solidFill>
                  <a:srgbClr val="FF0000"/>
                </a:solidFill>
              </a:rPr>
              <a:t>secret</a:t>
            </a:r>
            <a:r>
              <a:rPr lang="en-US"/>
              <a:t>.</a:t>
            </a:r>
          </a:p>
        </p:txBody>
      </p:sp>
      <p:sp>
        <p:nvSpPr>
          <p:cNvPr id="3" name="Text Box 220"/>
          <p:cNvSpPr txBox="1">
            <a:spLocks noChangeArrowheads="1"/>
          </p:cNvSpPr>
          <p:nvPr/>
        </p:nvSpPr>
        <p:spPr bwMode="auto">
          <a:xfrm>
            <a:off x="2855913" y="2967038"/>
            <a:ext cx="2424112" cy="1717675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200"/>
              <a:t>Add Friend Algorithm:</a:t>
            </a:r>
          </a:p>
          <a:p>
            <a:pPr eaLnBrk="1" hangingPunct="1"/>
            <a:endParaRPr lang="en-US" sz="600"/>
          </a:p>
          <a:p>
            <a:pPr eaLnBrk="1" hangingPunct="1"/>
            <a:r>
              <a:rPr lang="en-US" sz="1000"/>
              <a:t>1. 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Stick a</a:t>
            </a:r>
            <a:r>
              <a:rPr lang="en-US" sz="1000">
                <a:solidFill>
                  <a:srgbClr val="6600CC"/>
                </a:solidFill>
              </a:rPr>
              <a:t> *</a:t>
            </a:r>
            <a:r>
              <a:rPr lang="en-US" sz="1000"/>
              <a:t> in grid[n1][n2]</a:t>
            </a:r>
          </a:p>
          <a:p>
            <a:pPr eaLnBrk="1" hangingPunct="1"/>
            <a:r>
              <a:rPr lang="en-US" sz="1000"/>
              <a:t>3. Stick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 in grid[n2][n1]</a:t>
            </a:r>
          </a:p>
          <a:p>
            <a:pPr eaLnBrk="1" hangingPunct="1">
              <a:buFontTx/>
              <a:buChar char="•"/>
            </a:pPr>
            <a:endParaRPr lang="en-US" sz="1000"/>
          </a:p>
          <a:p>
            <a:pPr eaLnBrk="1" hangingPunct="1"/>
            <a:r>
              <a:rPr lang="en-US" sz="1200"/>
              <a:t>Friend-finding Algorithm </a:t>
            </a:r>
            <a:br>
              <a:rPr lang="en-US" sz="1200"/>
            </a:br>
            <a:endParaRPr lang="en-US" sz="600"/>
          </a:p>
          <a:p>
            <a:pPr eaLnBrk="1" hangingPunct="1"/>
            <a:r>
              <a:rPr lang="en-US" sz="1000"/>
              <a:t>1. Look up each person’s #s</a:t>
            </a:r>
            <a:endParaRPr lang="en-US" sz="1000">
              <a:solidFill>
                <a:srgbClr val="6600CC"/>
              </a:solidFill>
            </a:endParaRPr>
          </a:p>
          <a:p>
            <a:pPr eaLnBrk="1" hangingPunct="1"/>
            <a:r>
              <a:rPr lang="en-US" sz="1000"/>
              <a:t>2. Check grid[n1][n2] and grid[n2][n1]</a:t>
            </a:r>
          </a:p>
          <a:p>
            <a:pPr eaLnBrk="1" hangingPunct="1"/>
            <a:r>
              <a:rPr lang="en-US" sz="1000"/>
              <a:t>3. If we find a </a:t>
            </a:r>
            <a:r>
              <a:rPr lang="en-US" sz="1000">
                <a:solidFill>
                  <a:srgbClr val="6600CC"/>
                </a:solidFill>
              </a:rPr>
              <a:t>*</a:t>
            </a:r>
            <a:r>
              <a:rPr lang="en-US" sz="1000"/>
              <a:t>, they’re buddies!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214938" y="3378200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968625"/>
            <a:ext cx="2827337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5" name="AutoShape 221"/>
          <p:cNvSpPr>
            <a:spLocks noChangeArrowheads="1"/>
          </p:cNvSpPr>
          <p:nvPr/>
        </p:nvSpPr>
        <p:spPr bwMode="auto">
          <a:xfrm>
            <a:off x="3692525" y="1285875"/>
            <a:ext cx="2994025" cy="1568450"/>
          </a:xfrm>
          <a:prstGeom prst="wedgeRoundRectCallout">
            <a:avLst>
              <a:gd name="adj1" fmla="val -37963"/>
              <a:gd name="adj2" fmla="val 79046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algorithms</a:t>
            </a:r>
            <a:r>
              <a:rPr lang="en-US" sz="1800">
                <a:solidFill>
                  <a:srgbClr val="0000CC"/>
                </a:solidFill>
              </a:rPr>
              <a:t>.</a:t>
            </a:r>
            <a:br>
              <a:rPr lang="en-US" sz="1800">
                <a:solidFill>
                  <a:srgbClr val="0000CC"/>
                </a:solidFill>
              </a:rPr>
            </a:br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No one outside of my ADT needs to know  how I work.</a:t>
            </a:r>
          </a:p>
        </p:txBody>
      </p:sp>
      <p:sp>
        <p:nvSpPr>
          <p:cNvPr id="31966" name="AutoShape 222"/>
          <p:cNvSpPr>
            <a:spLocks noChangeArrowheads="1"/>
          </p:cNvSpPr>
          <p:nvPr/>
        </p:nvSpPr>
        <p:spPr bwMode="auto">
          <a:xfrm>
            <a:off x="5548313" y="1298575"/>
            <a:ext cx="3362325" cy="1773238"/>
          </a:xfrm>
          <a:prstGeom prst="wedgeRoundRectCallout">
            <a:avLst>
              <a:gd name="adj1" fmla="val 991"/>
              <a:gd name="adj2" fmla="val 72560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an </a:t>
            </a:r>
            <a:r>
              <a:rPr lang="en-US" sz="1800" u="sng">
                <a:solidFill>
                  <a:srgbClr val="0000CC"/>
                </a:solidFill>
              </a:rPr>
              <a:t>interface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4846"/>
                </a:solidFill>
              </a:rPr>
              <a:t>If someone wants to use this ADT, they must call these three functions to work with it.</a:t>
            </a:r>
          </a:p>
          <a:p>
            <a:pPr algn="ctr"/>
            <a:endParaRPr lang="en-US" sz="800">
              <a:solidFill>
                <a:srgbClr val="004846"/>
              </a:solidFill>
            </a:endParaRPr>
          </a:p>
        </p:txBody>
      </p:sp>
      <p:pic>
        <p:nvPicPr>
          <p:cNvPr id="31969" name="Picture 2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3327400"/>
            <a:ext cx="1674812" cy="14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225425" y="2889250"/>
            <a:ext cx="2613025" cy="1898650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964" name="AutoShape 220"/>
          <p:cNvSpPr>
            <a:spLocks noChangeArrowheads="1"/>
          </p:cNvSpPr>
          <p:nvPr/>
        </p:nvSpPr>
        <p:spPr bwMode="auto">
          <a:xfrm>
            <a:off x="612775" y="1487488"/>
            <a:ext cx="3860800" cy="1433512"/>
          </a:xfrm>
          <a:prstGeom prst="wedgeRoundRectCallout">
            <a:avLst>
              <a:gd name="adj1" fmla="val -39597"/>
              <a:gd name="adj2" fmla="val 76579"/>
              <a:gd name="adj3" fmla="val 16667"/>
            </a:avLst>
          </a:prstGeom>
          <a:solidFill>
            <a:srgbClr val="FFF2E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rgbClr val="0000CC"/>
                </a:solidFill>
              </a:rPr>
              <a:t>I’m a set of </a:t>
            </a:r>
            <a:r>
              <a:rPr lang="en-US" sz="1800" u="sng">
                <a:solidFill>
                  <a:srgbClr val="0000CC"/>
                </a:solidFill>
              </a:rPr>
              <a:t>data structures</a:t>
            </a:r>
            <a:r>
              <a:rPr lang="en-US" sz="1800">
                <a:solidFill>
                  <a:srgbClr val="0000CC"/>
                </a:solidFill>
              </a:rPr>
              <a:t>.</a:t>
            </a:r>
          </a:p>
          <a:p>
            <a:pPr algn="ctr"/>
            <a:endParaRPr lang="en-US" sz="1000">
              <a:solidFill>
                <a:srgbClr val="0000CC"/>
              </a:solidFill>
            </a:endParaRPr>
          </a:p>
          <a:p>
            <a:pPr algn="ctr"/>
            <a:r>
              <a:rPr lang="en-US" sz="1800">
                <a:solidFill>
                  <a:srgbClr val="0000CC"/>
                </a:solidFill>
              </a:rPr>
              <a:t> </a:t>
            </a:r>
            <a:r>
              <a:rPr lang="en-US" sz="1800">
                <a:solidFill>
                  <a:srgbClr val="004846"/>
                </a:solidFill>
              </a:rPr>
              <a:t>No one outside of my ADT needs to know what I look like!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27113" y="5322888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The ADT provides an </a:t>
            </a:r>
            <a:r>
              <a:rPr lang="en-US">
                <a:solidFill>
                  <a:srgbClr val="FF0000"/>
                </a:solidFill>
              </a:rPr>
              <a:t>interface</a:t>
            </a:r>
            <a:r>
              <a:rPr lang="en-US"/>
              <a:t> (a simple set of functions) </a:t>
            </a:r>
            <a:br>
              <a:rPr lang="en-US"/>
            </a:br>
            <a:r>
              <a:rPr lang="en-US"/>
              <a:t>to enable the rest of the program use the ADT.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24592" grpId="0" build="p"/>
      <p:bldP spid="24595" grpId="0"/>
      <p:bldP spid="177372" grpId="0" animBg="1"/>
      <p:bldP spid="31957" grpId="0"/>
      <p:bldP spid="31958" grpId="0"/>
      <p:bldP spid="2" grpId="0" uiExpand="1" build="p"/>
      <p:bldP spid="3" grpId="0" animBg="1"/>
      <p:bldP spid="31967" grpId="0"/>
      <p:bldP spid="4" grpId="0" animBg="1"/>
      <p:bldP spid="31965" grpId="0" animBg="1"/>
      <p:bldP spid="31965" grpId="1" animBg="1"/>
      <p:bldP spid="31966" grpId="0" animBg="1"/>
      <p:bldP spid="31966" grpId="1" animBg="1"/>
      <p:bldP spid="31961" grpId="0" animBg="1"/>
      <p:bldP spid="31964" grpId="0" animBg="1"/>
      <p:bldP spid="31964" grpId="1" animBg="1"/>
      <p:bldP spid="3197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50813" y="728663"/>
            <a:ext cx="88217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We can use </a:t>
            </a:r>
            <a:r>
              <a:rPr lang="en-US">
                <a:solidFill>
                  <a:srgbClr val="6600CC"/>
                </a:solidFill>
              </a:rPr>
              <a:t>C++ classes</a:t>
            </a:r>
            <a:r>
              <a:rPr lang="en-US"/>
              <a:t> to define ADTs in our C++ programs!</a:t>
            </a:r>
          </a:p>
          <a:p>
            <a:pPr algn="ctr" eaLnBrk="1" hangingPunct="1"/>
            <a:r>
              <a:rPr lang="en-US"/>
              <a:t>Each C++ class can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data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interface funcs</a:t>
            </a:r>
            <a:r>
              <a:rPr lang="en-US"/>
              <a:t>.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00563" y="1651000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100" dirty="0"/>
              <a:t>Once we’ve defined our class, </a:t>
            </a:r>
            <a:br>
              <a:rPr lang="en-US" sz="2100" dirty="0"/>
            </a:br>
            <a:r>
              <a:rPr lang="en-US" sz="2100" dirty="0"/>
              <a:t>the rest of our program can use</a:t>
            </a:r>
            <a:br>
              <a:rPr lang="en-US" sz="2100" dirty="0"/>
            </a:br>
            <a:r>
              <a:rPr lang="en-US" sz="2100" dirty="0"/>
              <a:t>it trivially.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/>
              <a:t>public </a:t>
            </a:r>
            <a:r>
              <a:rPr lang="en-US" sz="2100" dirty="0">
                <a:solidFill>
                  <a:srgbClr val="7030A0"/>
                </a:solidFill>
              </a:rPr>
              <a:t>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sz="1900" dirty="0"/>
              <a:t>And yet all of its underlying </a:t>
            </a:r>
            <a:r>
              <a:rPr lang="en-US" sz="1900" dirty="0">
                <a:solidFill>
                  <a:schemeClr val="accent2"/>
                </a:solidFill>
              </a:rPr>
              <a:t>data</a:t>
            </a:r>
            <a:r>
              <a:rPr lang="en-US" sz="1900" dirty="0"/>
              <a:t> </a:t>
            </a:r>
            <a:br>
              <a:rPr lang="en-US" sz="1900" dirty="0"/>
            </a:br>
            <a:r>
              <a:rPr lang="en-US" sz="1900" dirty="0">
                <a:solidFill>
                  <a:schemeClr val="accent2"/>
                </a:solidFill>
              </a:rPr>
              <a:t>structures</a:t>
            </a:r>
            <a:r>
              <a:rPr lang="en-US" sz="1900" dirty="0"/>
              <a:t> and </a:t>
            </a:r>
            <a:r>
              <a:rPr lang="en-US" sz="1900" dirty="0">
                <a:solidFill>
                  <a:schemeClr val="accent2"/>
                </a:solidFill>
              </a:rPr>
              <a:t>algorithms</a:t>
            </a:r>
            <a:r>
              <a:rPr lang="en-US" sz="1900" dirty="0"/>
              <a:t> are </a:t>
            </a:r>
            <a:r>
              <a:rPr lang="en-US" sz="1900" dirty="0">
                <a:solidFill>
                  <a:srgbClr val="006666"/>
                </a:solidFill>
              </a:rPr>
              <a:t>hidden</a:t>
            </a:r>
            <a:r>
              <a:rPr lang="en-US" sz="1900" dirty="0"/>
              <a:t>!</a:t>
            </a:r>
          </a:p>
          <a:p>
            <a:pPr algn="ctr"/>
            <a:endParaRPr lang="en-US" sz="1900" dirty="0"/>
          </a:p>
          <a:p>
            <a:pPr algn="ctr"/>
            <a:r>
              <a:rPr lang="en-US" sz="2100" dirty="0"/>
              <a:t>The rest of the program can ignore</a:t>
            </a:r>
            <a:br>
              <a:rPr lang="en-US" sz="2100" dirty="0"/>
            </a:br>
            <a:r>
              <a:rPr lang="en-US" sz="2100" dirty="0"/>
              <a:t>how exactly our class works and</a:t>
            </a:r>
            <a:br>
              <a:rPr lang="en-US" sz="2100" dirty="0"/>
            </a:br>
            <a:r>
              <a:rPr lang="en-US" sz="2100" dirty="0"/>
              <a:t>just use it’s features!</a:t>
            </a:r>
          </a:p>
          <a:p>
            <a:pPr algn="ctr"/>
            <a:endParaRPr lang="en-US" sz="2100" dirty="0"/>
          </a:p>
          <a:p>
            <a:pPr algn="ctr"/>
            <a:r>
              <a:rPr lang="en-US" sz="2100" dirty="0"/>
              <a:t>This is the </a:t>
            </a:r>
            <a:r>
              <a:rPr lang="en-US" sz="2100" dirty="0">
                <a:solidFill>
                  <a:srgbClr val="006666"/>
                </a:solidFill>
              </a:rPr>
              <a:t>power</a:t>
            </a:r>
            <a:r>
              <a:rPr lang="en-US" sz="2100" dirty="0"/>
              <a:t> of the ADT/class!</a:t>
            </a:r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2057400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5057775" y="3024188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2959100" y="511492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cxnSp>
        <p:nvCxnSpPr>
          <p:cNvPr id="54308" name="AutoShape 36"/>
          <p:cNvCxnSpPr>
            <a:cxnSpLocks noChangeShapeType="1"/>
            <a:stCxn id="32775" idx="1"/>
            <a:endCxn id="32774" idx="0"/>
          </p:cNvCxnSpPr>
          <p:nvPr/>
        </p:nvCxnSpPr>
        <p:spPr bwMode="auto">
          <a:xfrm rot="10800000" flipV="1">
            <a:off x="2195513" y="2311400"/>
            <a:ext cx="267176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  <a:stCxn id="32776" idx="1"/>
            <a:endCxn id="32777" idx="0"/>
          </p:cNvCxnSpPr>
          <p:nvPr/>
        </p:nvCxnSpPr>
        <p:spPr bwMode="auto">
          <a:xfrm rot="10800000" flipV="1">
            <a:off x="3097213" y="3252788"/>
            <a:ext cx="1960562" cy="1862137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579563"/>
            <a:ext cx="3921125" cy="431165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// define a C++ class for friends</a:t>
            </a:r>
          </a:p>
          <a:p>
            <a:r>
              <a:rPr lang="en-US" sz="1800"/>
              <a:t>// (this is really an ADT!)</a:t>
            </a:r>
          </a:p>
          <a:p>
            <a:endParaRPr lang="en-US" sz="1000"/>
          </a:p>
          <a:p>
            <a:r>
              <a:rPr lang="en-US" sz="1800"/>
              <a:t>class FriendFinder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</a:t>
            </a:r>
          </a:p>
          <a:p>
            <a:r>
              <a:rPr lang="en-US" sz="1800"/>
              <a:t> 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r>
              <a:rPr lang="en-US" sz="1800">
                <a:solidFill>
                  <a:srgbClr val="6600CC"/>
                </a:solidFill>
              </a:rPr>
              <a:t>   </a:t>
            </a:r>
          </a:p>
          <a:p>
            <a:endParaRPr lang="en-US" sz="1800">
              <a:solidFill>
                <a:srgbClr val="6600CC"/>
              </a:solidFill>
            </a:endParaRPr>
          </a:p>
          <a:p>
            <a:endParaRPr lang="en-US" sz="1800">
              <a:solidFill>
                <a:srgbClr val="6600CC"/>
              </a:solidFill>
            </a:endParaRPr>
          </a:p>
          <a:p>
            <a:r>
              <a:rPr lang="en-US" sz="180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28448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6600CC"/>
                </a:solidFill>
              </a:rPr>
              <a:t>// our interface functions go here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BecomeFriends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void </a:t>
            </a:r>
            <a:r>
              <a:rPr lang="en-US" sz="1800" dirty="0" err="1"/>
              <a:t>AreTheyFriends</a:t>
            </a:r>
            <a:r>
              <a:rPr lang="en-US" sz="1800" dirty="0"/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268788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4976813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>
                <a:solidFill>
                  <a:srgbClr val="6600CC"/>
                </a:solidFill>
              </a:rPr>
              <a:t>…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2796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2797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2798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2799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800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280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4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8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4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nimBg="1"/>
      <p:bldP spid="54303" grpId="0" uiExpand="1" build="p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  <p:bldP spid="1833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7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183336" name="Picture 40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5859" name="Rectangle 41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5860" name="Group 42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5862" name="Text Box 43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5863" name="Picture 4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864" name="Text Box 45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5861" name="Picture 4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3346" name="Rectangle 50"/>
          <p:cNvSpPr>
            <a:spLocks noChangeArrowheads="1"/>
          </p:cNvSpPr>
          <p:nvPr/>
        </p:nvSpPr>
        <p:spPr bwMode="auto">
          <a:xfrm>
            <a:off x="2286000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3347" name="Text Box 51"/>
          <p:cNvSpPr txBox="1">
            <a:spLocks noChangeArrowheads="1"/>
          </p:cNvSpPr>
          <p:nvPr/>
        </p:nvSpPr>
        <p:spPr bwMode="auto">
          <a:xfrm>
            <a:off x="5370513" y="1228725"/>
            <a:ext cx="3711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We use a similar approach to construct real-life objects!</a:t>
            </a:r>
          </a:p>
        </p:txBody>
      </p:sp>
      <p:sp>
        <p:nvSpPr>
          <p:cNvPr id="183348" name="Text Box 52"/>
          <p:cNvSpPr txBox="1">
            <a:spLocks noChangeArrowheads="1"/>
          </p:cNvSpPr>
          <p:nvPr/>
        </p:nvSpPr>
        <p:spPr bwMode="auto">
          <a:xfrm>
            <a:off x="5311775" y="2112963"/>
            <a:ext cx="3711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Consider your car…</a:t>
            </a:r>
          </a:p>
        </p:txBody>
      </p:sp>
      <p:pic>
        <p:nvPicPr>
          <p:cNvPr id="183349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2613025"/>
            <a:ext cx="1751012" cy="117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350" name="Text Box 54"/>
          <p:cNvSpPr txBox="1">
            <a:spLocks noChangeArrowheads="1"/>
          </p:cNvSpPr>
          <p:nvPr/>
        </p:nvSpPr>
        <p:spPr bwMode="auto">
          <a:xfrm>
            <a:off x="4876800" y="3925888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It has an easy-to-use interface like the steering wheel, brake and accelerator pedals.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4032250" y="5081588"/>
            <a:ext cx="4686300" cy="1311275"/>
            <a:chOff x="2540" y="3201"/>
            <a:chExt cx="2952" cy="826"/>
          </a:xfrm>
        </p:grpSpPr>
        <p:sp>
          <p:nvSpPr>
            <p:cNvPr id="35857" name="Text Box 55"/>
            <p:cNvSpPr txBox="1">
              <a:spLocks noChangeArrowheads="1"/>
            </p:cNvSpPr>
            <p:nvPr/>
          </p:nvSpPr>
          <p:spPr bwMode="auto">
            <a:xfrm>
              <a:off x="3326" y="3201"/>
              <a:ext cx="2166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000"/>
                <a:t>The complicated machinery is hidden from you – you don’t need to know how it works to use it!</a:t>
              </a:r>
            </a:p>
          </p:txBody>
        </p:sp>
        <p:pic>
          <p:nvPicPr>
            <p:cNvPr id="35858" name="Picture 5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" y="3286"/>
              <a:ext cx="738" cy="55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47" grpId="0"/>
      <p:bldP spid="183348" grpId="0"/>
      <p:bldP spid="1833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/>
              <a:t>ADTs in </a:t>
            </a:r>
            <a:r>
              <a:rPr lang="en-US" sz="3500">
                <a:solidFill>
                  <a:srgbClr val="6600CC"/>
                </a:solidFill>
              </a:rPr>
              <a:t>C++</a:t>
            </a:r>
            <a:endParaRPr lang="en-US" sz="3500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76213" y="1633538"/>
            <a:ext cx="4419600" cy="497681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main</a:t>
            </a:r>
            <a:r>
              <a:rPr lang="en-US" sz="1800" dirty="0"/>
              <a:t>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FriendFinder</a:t>
            </a:r>
            <a:r>
              <a:rPr lang="en-US" sz="1800" dirty="0"/>
              <a:t> x;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(“Carey Nash”,</a:t>
            </a:r>
            <a:br>
              <a:rPr lang="en-US" sz="1800" dirty="0"/>
            </a:br>
            <a:r>
              <a:rPr lang="en-US" sz="1800" dirty="0"/>
              <a:t>                              ”Scott Wilhelm”);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BecomeFriends</a:t>
            </a:r>
            <a:r>
              <a:rPr lang="en-US" sz="1800" dirty="0"/>
              <a:t>(“Jenny Oh”,</a:t>
            </a:r>
          </a:p>
          <a:p>
            <a:r>
              <a:rPr lang="en-US" sz="1800" dirty="0"/>
              <a:t>                              ”David Sun”);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userA</a:t>
            </a:r>
            <a:r>
              <a:rPr lang="en-US" sz="1800" dirty="0"/>
              <a:t>,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userA</a:t>
            </a:r>
            <a:r>
              <a:rPr lang="en-US" sz="1800" dirty="0"/>
              <a:t> &gt;&gt;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x.</a:t>
            </a:r>
            <a:r>
              <a:rPr lang="en-US" sz="1800" dirty="0" err="1">
                <a:solidFill>
                  <a:srgbClr val="9900FF"/>
                </a:solidFill>
              </a:rPr>
              <a:t>AreTheyFriends</a:t>
            </a:r>
            <a:r>
              <a:rPr lang="en-US" sz="1800" dirty="0"/>
              <a:t>(</a:t>
            </a:r>
            <a:r>
              <a:rPr lang="en-US" sz="1800" dirty="0" err="1"/>
              <a:t>userA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                                    </a:t>
            </a:r>
            <a:r>
              <a:rPr lang="en-US" sz="1800" dirty="0" err="1"/>
              <a:t>userB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/>
              <a:t>userA</a:t>
            </a:r>
            <a:r>
              <a:rPr lang="en-US" sz="1800" dirty="0"/>
              <a:t> &lt;&lt; “ is friends with “ </a:t>
            </a:r>
            <a:br>
              <a:rPr lang="en-US" sz="1800" dirty="0"/>
            </a:br>
            <a:r>
              <a:rPr lang="en-US" sz="1800" dirty="0"/>
              <a:t>             &lt;&lt; </a:t>
            </a:r>
            <a:r>
              <a:rPr lang="en-US" sz="1800" dirty="0" err="1"/>
              <a:t>userB</a:t>
            </a:r>
            <a:r>
              <a:rPr lang="en-US" sz="1800" dirty="0"/>
              <a:t>;</a:t>
            </a:r>
          </a:p>
          <a:p>
            <a:r>
              <a:rPr lang="en-US" sz="1800" dirty="0"/>
              <a:t>}</a:t>
            </a:r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1654175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69" name="Group 9"/>
          <p:cNvGrpSpPr>
            <a:grpSpLocks/>
          </p:cNvGrpSpPr>
          <p:nvPr/>
        </p:nvGrpSpPr>
        <p:grpSpPr bwMode="auto">
          <a:xfrm>
            <a:off x="2255838" y="152400"/>
            <a:ext cx="3154362" cy="2111375"/>
            <a:chOff x="1421" y="96"/>
            <a:chExt cx="1987" cy="1330"/>
          </a:xfrm>
        </p:grpSpPr>
        <p:sp>
          <p:nvSpPr>
            <p:cNvPr id="36887" name="Rectangle 10"/>
            <p:cNvSpPr>
              <a:spLocks noChangeArrowheads="1"/>
            </p:cNvSpPr>
            <p:nvPr/>
          </p:nvSpPr>
          <p:spPr bwMode="auto">
            <a:xfrm>
              <a:off x="1421" y="9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6888" name="Group 11"/>
            <p:cNvGrpSpPr>
              <a:grpSpLocks/>
            </p:cNvGrpSpPr>
            <p:nvPr/>
          </p:nvGrpSpPr>
          <p:grpSpPr bwMode="auto">
            <a:xfrm>
              <a:off x="1445" y="452"/>
              <a:ext cx="1890" cy="928"/>
              <a:chOff x="135" y="1451"/>
              <a:chExt cx="1890" cy="928"/>
            </a:xfrm>
          </p:grpSpPr>
          <p:sp>
            <p:nvSpPr>
              <p:cNvPr id="36890" name="Text Box 12"/>
              <p:cNvSpPr txBox="1">
                <a:spLocks noChangeArrowheads="1"/>
              </p:cNvSpPr>
              <p:nvPr/>
            </p:nvSpPr>
            <p:spPr bwMode="auto">
              <a:xfrm>
                <a:off x="135" y="1452"/>
                <a:ext cx="969" cy="757"/>
              </a:xfrm>
              <a:prstGeom prst="rect">
                <a:avLst/>
              </a:prstGeom>
              <a:solidFill>
                <a:srgbClr val="FFFF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 u="sng">
                    <a:solidFill>
                      <a:srgbClr val="800000"/>
                    </a:solidFill>
                  </a:rPr>
                  <a:t>User</a:t>
                </a:r>
                <a:r>
                  <a:rPr lang="en-US" sz="800" u="sng"/>
                  <a:t> 	</a:t>
                </a:r>
                <a:r>
                  <a:rPr lang="en-US" sz="800" u="sng">
                    <a:solidFill>
                      <a:srgbClr val="006666"/>
                    </a:solidFill>
                  </a:rPr>
                  <a:t>Number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Carey Nash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0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Scott Wilhelm</a:t>
                </a:r>
                <a:r>
                  <a:rPr lang="en-US" sz="800">
                    <a:solidFill>
                      <a:srgbClr val="006666"/>
                    </a:solidFill>
                  </a:rPr>
                  <a:t>	1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 Smallberg</a:t>
                </a:r>
                <a:r>
                  <a:rPr lang="en-US" sz="800">
                    <a:solidFill>
                      <a:srgbClr val="006666"/>
                    </a:solidFill>
                  </a:rPr>
                  <a:t>	2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Danny Hsu</a:t>
                </a:r>
                <a:r>
                  <a:rPr lang="en-US" sz="800"/>
                  <a:t> 	</a:t>
                </a:r>
                <a:r>
                  <a:rPr lang="en-US" sz="800">
                    <a:solidFill>
                      <a:srgbClr val="006666"/>
                    </a:solidFill>
                  </a:rPr>
                  <a:t>3</a:t>
                </a:r>
                <a:r>
                  <a:rPr lang="en-US" sz="800"/>
                  <a:t/>
                </a:r>
                <a:br>
                  <a:rPr lang="en-US" sz="800"/>
                </a:br>
                <a:r>
                  <a:rPr lang="en-US" sz="800">
                    <a:solidFill>
                      <a:srgbClr val="800000"/>
                    </a:solidFill>
                  </a:rPr>
                  <a:t>Jenny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Oh</a:t>
                </a:r>
                <a:r>
                  <a:rPr lang="en-US" sz="800">
                    <a:solidFill>
                      <a:srgbClr val="006666"/>
                    </a:solidFill>
                  </a:rPr>
                  <a:t>	4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Rich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Lim</a:t>
                </a:r>
                <a:r>
                  <a:rPr lang="en-US" sz="800">
                    <a:solidFill>
                      <a:srgbClr val="006666"/>
                    </a:solidFill>
                  </a:rPr>
                  <a:t>	5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David</a:t>
                </a:r>
                <a:r>
                  <a:rPr lang="en-US" sz="800"/>
                  <a:t> </a:t>
                </a:r>
                <a:r>
                  <a:rPr lang="en-US" sz="800">
                    <a:solidFill>
                      <a:srgbClr val="800000"/>
                    </a:solidFill>
                  </a:rPr>
                  <a:t>Sun</a:t>
                </a:r>
                <a:r>
                  <a:rPr lang="en-US" sz="800">
                    <a:solidFill>
                      <a:srgbClr val="006666"/>
                    </a:solidFill>
                  </a:rPr>
                  <a:t>	6</a:t>
                </a:r>
              </a:p>
              <a:p>
                <a:pPr eaLnBrk="1" hangingPunct="1"/>
                <a:r>
                  <a:rPr lang="en-US" sz="800">
                    <a:solidFill>
                      <a:srgbClr val="800000"/>
                    </a:solidFill>
                  </a:rPr>
                  <a:t>…</a:t>
                </a:r>
                <a:endParaRPr lang="en-US" sz="800">
                  <a:solidFill>
                    <a:srgbClr val="006666"/>
                  </a:solidFill>
                </a:endParaRPr>
              </a:p>
            </p:txBody>
          </p:sp>
          <p:pic>
            <p:nvPicPr>
              <p:cNvPr id="3689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0" y="1451"/>
                <a:ext cx="895" cy="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92" name="Text Box 14"/>
              <p:cNvSpPr txBox="1">
                <a:spLocks noChangeArrowheads="1"/>
              </p:cNvSpPr>
              <p:nvPr/>
            </p:nvSpPr>
            <p:spPr bwMode="auto">
              <a:xfrm>
                <a:off x="397" y="2007"/>
                <a:ext cx="1429" cy="372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800"/>
                  <a:t>Friend-finding Algorithm:</a:t>
                </a:r>
              </a:p>
              <a:p>
                <a:pPr eaLnBrk="1" hangingPunct="1"/>
                <a:r>
                  <a:rPr lang="en-US" sz="800"/>
                  <a:t>1. Look up their numbers 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 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</a:p>
              <a:p>
                <a:pPr eaLnBrk="1" hangingPunct="1"/>
                <a:r>
                  <a:rPr lang="en-US" sz="800"/>
                  <a:t>2. Check (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) </a:t>
                </a:r>
                <a:r>
                  <a:rPr lang="en-US" sz="800" i="1"/>
                  <a:t>or</a:t>
                </a:r>
                <a:r>
                  <a:rPr lang="en-US" sz="800"/>
                  <a:t> (</a:t>
                </a:r>
                <a:r>
                  <a:rPr lang="en-US" sz="800">
                    <a:solidFill>
                      <a:srgbClr val="6600CC"/>
                    </a:solidFill>
                  </a:rPr>
                  <a:t>B</a:t>
                </a:r>
                <a:r>
                  <a:rPr lang="en-US" sz="800"/>
                  <a:t>,</a:t>
                </a:r>
                <a:r>
                  <a:rPr lang="en-US" sz="800">
                    <a:solidFill>
                      <a:srgbClr val="6600CC"/>
                    </a:solidFill>
                  </a:rPr>
                  <a:t>A</a:t>
                </a:r>
                <a:r>
                  <a:rPr lang="en-US" sz="800"/>
                  <a:t>) in our array</a:t>
                </a:r>
              </a:p>
              <a:p>
                <a:pPr eaLnBrk="1" hangingPunct="1"/>
                <a:r>
                  <a:rPr lang="en-US" sz="800"/>
                  <a:t>3. If we find a </a:t>
                </a:r>
                <a:r>
                  <a:rPr lang="en-US" sz="800">
                    <a:solidFill>
                      <a:srgbClr val="6600CC"/>
                    </a:solidFill>
                  </a:rPr>
                  <a:t>*</a:t>
                </a:r>
                <a:r>
                  <a:rPr lang="en-US" sz="800"/>
                  <a:t>, they’re buddies!</a:t>
                </a:r>
              </a:p>
            </p:txBody>
          </p:sp>
        </p:grpSp>
        <p:pic>
          <p:nvPicPr>
            <p:cNvPr id="36889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14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370513" y="1038225"/>
            <a:ext cx="3711575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Now what if I wanted to </a:t>
            </a:r>
            <a:r>
              <a:rPr lang="en-US" sz="1900">
                <a:solidFill>
                  <a:schemeClr val="accent2"/>
                </a:solidFill>
              </a:rPr>
              <a:t>improve</a:t>
            </a:r>
            <a:r>
              <a:rPr lang="en-US" sz="1900"/>
              <a:t> my FriendFinder data structures?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559300" y="2311400"/>
            <a:ext cx="44497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Let’s say I made a </a:t>
            </a:r>
            <a:r>
              <a:rPr lang="en-US" sz="1900">
                <a:solidFill>
                  <a:srgbClr val="FF0000"/>
                </a:solidFill>
              </a:rPr>
              <a:t>radical change</a:t>
            </a:r>
            <a:r>
              <a:rPr lang="en-US" sz="1900"/>
              <a:t> to our </a:t>
            </a:r>
            <a:r>
              <a:rPr lang="en-US" sz="1900">
                <a:solidFill>
                  <a:srgbClr val="FF0000"/>
                </a:solidFill>
              </a:rPr>
              <a:t>friend network</a:t>
            </a:r>
            <a:r>
              <a:rPr lang="en-US" sz="1900"/>
              <a:t> data structures… </a:t>
            </a:r>
          </a:p>
        </p:txBody>
      </p: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2254250" y="152400"/>
            <a:ext cx="3154363" cy="2111375"/>
            <a:chOff x="2083" y="2846"/>
            <a:chExt cx="1987" cy="1330"/>
          </a:xfrm>
        </p:grpSpPr>
        <p:sp>
          <p:nvSpPr>
            <p:cNvPr id="36882" name="Rectangle 29"/>
            <p:cNvSpPr>
              <a:spLocks noChangeArrowheads="1"/>
            </p:cNvSpPr>
            <p:nvPr/>
          </p:nvSpPr>
          <p:spPr bwMode="auto">
            <a:xfrm>
              <a:off x="2083" y="2846"/>
              <a:ext cx="1987" cy="133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883" name="Text Box 31"/>
            <p:cNvSpPr txBox="1">
              <a:spLocks noChangeArrowheads="1"/>
            </p:cNvSpPr>
            <p:nvPr/>
          </p:nvSpPr>
          <p:spPr bwMode="auto">
            <a:xfrm>
              <a:off x="2107" y="3203"/>
              <a:ext cx="969" cy="757"/>
            </a:xfrm>
            <a:prstGeom prst="rect">
              <a:avLst/>
            </a:prstGeom>
            <a:solidFill>
              <a:srgbClr val="FFFF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 u="sng">
                  <a:solidFill>
                    <a:srgbClr val="800000"/>
                  </a:solidFill>
                </a:rPr>
                <a:t>User</a:t>
              </a:r>
              <a:r>
                <a:rPr lang="en-US" sz="800" u="sng"/>
                <a:t> 	</a:t>
              </a:r>
              <a:r>
                <a:rPr lang="en-US" sz="800" u="sng">
                  <a:solidFill>
                    <a:srgbClr val="006666"/>
                  </a:solidFill>
                </a:rPr>
                <a:t>Number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Carey Nash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0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Scott Wilhelm</a:t>
              </a:r>
              <a:r>
                <a:rPr lang="en-US" sz="800">
                  <a:solidFill>
                    <a:srgbClr val="006666"/>
                  </a:solidFill>
                </a:rPr>
                <a:t>	1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 Smallberg</a:t>
              </a:r>
              <a:r>
                <a:rPr lang="en-US" sz="800">
                  <a:solidFill>
                    <a:srgbClr val="006666"/>
                  </a:solidFill>
                </a:rPr>
                <a:t>	2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Danny Hsu</a:t>
              </a:r>
              <a:r>
                <a:rPr lang="en-US" sz="800"/>
                <a:t> 	</a:t>
              </a:r>
              <a:r>
                <a:rPr lang="en-US" sz="800">
                  <a:solidFill>
                    <a:srgbClr val="006666"/>
                  </a:solidFill>
                </a:rPr>
                <a:t>3</a:t>
              </a:r>
              <a:r>
                <a:rPr lang="en-US" sz="800"/>
                <a:t/>
              </a:r>
              <a:br>
                <a:rPr lang="en-US" sz="800"/>
              </a:br>
              <a:r>
                <a:rPr lang="en-US" sz="800">
                  <a:solidFill>
                    <a:srgbClr val="800000"/>
                  </a:solidFill>
                </a:rPr>
                <a:t>Jenny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Oh</a:t>
              </a:r>
              <a:r>
                <a:rPr lang="en-US" sz="800">
                  <a:solidFill>
                    <a:srgbClr val="006666"/>
                  </a:solidFill>
                </a:rPr>
                <a:t>	4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Rich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Lim</a:t>
              </a:r>
              <a:r>
                <a:rPr lang="en-US" sz="800">
                  <a:solidFill>
                    <a:srgbClr val="006666"/>
                  </a:solidFill>
                </a:rPr>
                <a:t>	5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David</a:t>
              </a:r>
              <a:r>
                <a:rPr lang="en-US" sz="800"/>
                <a:t> </a:t>
              </a:r>
              <a:r>
                <a:rPr lang="en-US" sz="800">
                  <a:solidFill>
                    <a:srgbClr val="800000"/>
                  </a:solidFill>
                </a:rPr>
                <a:t>Sun</a:t>
              </a:r>
              <a:r>
                <a:rPr lang="en-US" sz="800">
                  <a:solidFill>
                    <a:srgbClr val="006666"/>
                  </a:solidFill>
                </a:rPr>
                <a:t>	6</a:t>
              </a:r>
            </a:p>
            <a:p>
              <a:pPr eaLnBrk="1" hangingPunct="1"/>
              <a:r>
                <a:rPr lang="en-US" sz="800">
                  <a:solidFill>
                    <a:srgbClr val="800000"/>
                  </a:solidFill>
                </a:rPr>
                <a:t>…</a:t>
              </a:r>
              <a:endParaRPr lang="en-US" sz="800">
                <a:solidFill>
                  <a:srgbClr val="006666"/>
                </a:solidFill>
              </a:endParaRPr>
            </a:p>
          </p:txBody>
        </p:sp>
        <p:pic>
          <p:nvPicPr>
            <p:cNvPr id="36884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" y="2896"/>
              <a:ext cx="85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5" name="Picture 2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791" b="11157"/>
            <a:stretch>
              <a:fillRect/>
            </a:stretch>
          </p:blipFill>
          <p:spPr bwMode="auto">
            <a:xfrm>
              <a:off x="3090" y="3193"/>
              <a:ext cx="932" cy="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86" name="Text Box 33"/>
            <p:cNvSpPr txBox="1">
              <a:spLocks noChangeArrowheads="1"/>
            </p:cNvSpPr>
            <p:nvPr/>
          </p:nvSpPr>
          <p:spPr bwMode="auto">
            <a:xfrm>
              <a:off x="2089" y="3703"/>
              <a:ext cx="1429" cy="44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marL="457200" indent="-4572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800"/>
                <a:t>Friend-finding Algorithm:</a:t>
              </a:r>
            </a:p>
            <a:p>
              <a:pPr eaLnBrk="1" hangingPunct="1"/>
              <a:r>
                <a:rPr lang="en-US" sz="800"/>
                <a:t>1. Identify the node in the graph for user </a:t>
              </a:r>
              <a:endParaRPr lang="en-US" sz="80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800"/>
                <a:t>2. Perform a breadth-first search from this node</a:t>
              </a:r>
            </a:p>
            <a:p>
              <a:pPr eaLnBrk="1" hangingPunct="1"/>
              <a:r>
                <a:rPr lang="en-US" sz="800"/>
                <a:t>3. Do not follow more than 2 edges…</a:t>
              </a:r>
            </a:p>
          </p:txBody>
        </p:sp>
      </p:grp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800600" y="3159125"/>
            <a:ext cx="4183063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Would the </a:t>
            </a:r>
            <a:r>
              <a:rPr lang="en-US" sz="1900">
                <a:solidFill>
                  <a:srgbClr val="6600FF"/>
                </a:solidFill>
              </a:rPr>
              <a:t>user</a:t>
            </a:r>
            <a:r>
              <a:rPr lang="en-US" sz="1900"/>
              <a:t> of my class need to </a:t>
            </a:r>
            <a:r>
              <a:rPr lang="en-US" sz="1900">
                <a:solidFill>
                  <a:srgbClr val="6600FF"/>
                </a:solidFill>
              </a:rPr>
              <a:t>change</a:t>
            </a:r>
            <a:r>
              <a:rPr lang="en-US" sz="1900"/>
              <a:t> any part of her program? </a:t>
            </a:r>
          </a:p>
        </p:txBody>
      </p: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3673475" y="3330575"/>
            <a:ext cx="1203325" cy="1974850"/>
            <a:chOff x="2314" y="2098"/>
            <a:chExt cx="758" cy="1244"/>
          </a:xfrm>
        </p:grpSpPr>
        <p:sp>
          <p:nvSpPr>
            <p:cNvPr id="36879" name="Line 37"/>
            <p:cNvSpPr>
              <a:spLocks noChangeShapeType="1"/>
            </p:cNvSpPr>
            <p:nvPr/>
          </p:nvSpPr>
          <p:spPr bwMode="auto">
            <a:xfrm flipH="1" flipV="1">
              <a:off x="2462" y="2098"/>
              <a:ext cx="601" cy="1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0" name="Line 38"/>
            <p:cNvSpPr>
              <a:spLocks noChangeShapeType="1"/>
            </p:cNvSpPr>
            <p:nvPr/>
          </p:nvSpPr>
          <p:spPr bwMode="auto">
            <a:xfrm flipH="1">
              <a:off x="2314" y="2208"/>
              <a:ext cx="758" cy="65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1" name="Line 39"/>
            <p:cNvSpPr>
              <a:spLocks noChangeShapeType="1"/>
            </p:cNvSpPr>
            <p:nvPr/>
          </p:nvSpPr>
          <p:spPr bwMode="auto">
            <a:xfrm flipH="1">
              <a:off x="2382" y="2208"/>
              <a:ext cx="690" cy="113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2257425" y="609600"/>
            <a:ext cx="3108325" cy="1638300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5175250" y="4016375"/>
            <a:ext cx="37115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>
                <a:solidFill>
                  <a:srgbClr val="006666"/>
                </a:solidFill>
              </a:rPr>
              <a:t>No!</a:t>
            </a:r>
            <a:r>
              <a:rPr lang="en-US" sz="1900"/>
              <a:t> Because the rest of the program doesn’t rely on these details… It knows nothing about them!</a:t>
            </a:r>
          </a:p>
        </p:txBody>
      </p:sp>
      <p:sp>
        <p:nvSpPr>
          <p:cNvPr id="187435" name="Text Box 43"/>
          <p:cNvSpPr txBox="1">
            <a:spLocks noChangeArrowheads="1"/>
          </p:cNvSpPr>
          <p:nvPr/>
        </p:nvSpPr>
        <p:spPr bwMode="auto">
          <a:xfrm>
            <a:off x="5073650" y="5257800"/>
            <a:ext cx="3711575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/>
              <a:t>The same is true for your car! If you </a:t>
            </a:r>
            <a:r>
              <a:rPr lang="en-US" sz="1900">
                <a:solidFill>
                  <a:srgbClr val="6600FF"/>
                </a:solidFill>
              </a:rPr>
              <a:t>replace your engine</a:t>
            </a:r>
            <a:r>
              <a:rPr lang="en-US" sz="1900"/>
              <a:t>, you don’t care – you just use the </a:t>
            </a:r>
            <a:r>
              <a:rPr lang="en-US" sz="1900">
                <a:solidFill>
                  <a:srgbClr val="006666"/>
                </a:solidFill>
              </a:rPr>
              <a:t>steering wheel</a:t>
            </a:r>
            <a:r>
              <a:rPr lang="en-US" sz="1900"/>
              <a:t>, </a:t>
            </a:r>
            <a:r>
              <a:rPr lang="en-US" sz="1900">
                <a:solidFill>
                  <a:srgbClr val="006666"/>
                </a:solidFill>
              </a:rPr>
              <a:t>accelerator</a:t>
            </a:r>
            <a:r>
              <a:rPr lang="en-US" sz="1900"/>
              <a:t> and </a:t>
            </a:r>
            <a:r>
              <a:rPr lang="en-US" sz="1900">
                <a:solidFill>
                  <a:srgbClr val="006666"/>
                </a:solidFill>
              </a:rPr>
              <a:t>brakes</a:t>
            </a:r>
            <a:r>
              <a:rPr lang="en-US" sz="1900"/>
              <a:t> like you did before!</a:t>
            </a:r>
          </a:p>
        </p:txBody>
      </p:sp>
      <p:sp>
        <p:nvSpPr>
          <p:cNvPr id="36896" name="Rectangle 30"/>
          <p:cNvSpPr>
            <a:spLocks noChangeArrowheads="1"/>
          </p:cNvSpPr>
          <p:nvPr/>
        </p:nvSpPr>
        <p:spPr bwMode="auto">
          <a:xfrm>
            <a:off x="1235075" y="1579563"/>
            <a:ext cx="7185025" cy="4310062"/>
          </a:xfrm>
          <a:prstGeom prst="rect">
            <a:avLst/>
          </a:prstGeom>
          <a:solidFill>
            <a:srgbClr val="EAFF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/>
              <a:t>This is the power of ADTs (and of classes)!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If you design your programs using this </a:t>
            </a:r>
            <a:br>
              <a:rPr lang="en-US" sz="2400"/>
            </a:br>
            <a:r>
              <a:rPr lang="en-US" sz="2400"/>
              <a:t>approach, you can reduce complexity by:</a:t>
            </a:r>
          </a:p>
          <a:p>
            <a:pPr algn="ctr"/>
            <a:endParaRPr lang="en-US" sz="2400"/>
          </a:p>
          <a:p>
            <a:pPr algn="ctr"/>
            <a:r>
              <a:rPr lang="en-US" sz="2400">
                <a:solidFill>
                  <a:srgbClr val="6600CC"/>
                </a:solidFill>
              </a:rPr>
              <a:t>Breaking your programs up into small, 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self-contained chunks.</a:t>
            </a:r>
          </a:p>
          <a:p>
            <a:pPr algn="ctr"/>
            <a:r>
              <a:rPr lang="en-US" sz="2400"/>
              <a:t/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Combining these chunks together to solve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bigger (more complex) problems.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2" grpId="0" animBg="1"/>
      <p:bldP spid="187434" grpId="0"/>
      <p:bldP spid="187435" grpId="0"/>
      <p:bldP spid="36896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4000500" y="2384425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In OOP, programs are constructed from multiple self-contained classes.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403725" y="5013325"/>
            <a:ext cx="43402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/>
              <a:t>Classes </a:t>
            </a:r>
            <a:r>
              <a:rPr lang="en-US" sz="2000">
                <a:solidFill>
                  <a:srgbClr val="6600CC"/>
                </a:solidFill>
              </a:rPr>
              <a:t>talk to each other</a:t>
            </a:r>
            <a:r>
              <a:rPr lang="en-US" sz="2000"/>
              <a:t> only by using </a:t>
            </a:r>
            <a:r>
              <a:rPr lang="en-US" sz="2000">
                <a:solidFill>
                  <a:srgbClr val="6600CC"/>
                </a:solidFill>
              </a:rPr>
              <a:t>public interface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functions </a:t>
            </a:r>
            <a:r>
              <a:rPr lang="en-US" sz="2000"/>
              <a:t>– each class knows nothing about how the others work inside.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223838" y="5368925"/>
            <a:ext cx="419735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So to sum up:</a:t>
            </a:r>
          </a:p>
          <a:p>
            <a:pPr algn="ctr" eaLnBrk="1" hangingPunct="1"/>
            <a:r>
              <a:rPr lang="en-US" sz="2000"/>
              <a:t>OOP is using classes  (aka ADTs) to build programs – </a:t>
            </a:r>
            <a:r>
              <a:rPr lang="en-US" sz="2000">
                <a:solidFill>
                  <a:srgbClr val="006666"/>
                </a:solidFill>
              </a:rPr>
              <a:t>plus some other goodies we’ll learn soon</a:t>
            </a:r>
            <a:r>
              <a:rPr lang="en-US" sz="2000"/>
              <a:t>!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1" y="3506904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</a:t>
            </a:r>
            <a:r>
              <a:rPr lang="en-US" dirty="0">
                <a:solidFill>
                  <a:srgbClr val="6600CC"/>
                </a:solidFill>
              </a:rPr>
              <a:t>class</a:t>
            </a:r>
            <a:r>
              <a:rPr lang="en-US" dirty="0"/>
              <a:t> holds a set of </a:t>
            </a:r>
            <a:r>
              <a:rPr lang="en-US" dirty="0">
                <a:solidFill>
                  <a:srgbClr val="6600CC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rgbClr val="6600CC"/>
                </a:solidFill>
              </a:rPr>
              <a:t>algorithms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/>
              <a:t>we then access the class using a </a:t>
            </a:r>
            <a:r>
              <a:rPr lang="en-US" dirty="0">
                <a:solidFill>
                  <a:srgbClr val="6600CC"/>
                </a:solidFill>
              </a:rPr>
              <a:t>simple 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Objected Oriented Programming</a:t>
            </a:r>
            <a:r>
              <a:rPr lang="en-US" sz="2000"/>
              <a:t> (</a:t>
            </a:r>
            <a:r>
              <a:rPr lang="en-US" sz="2000">
                <a:solidFill>
                  <a:srgbClr val="6600CC"/>
                </a:solidFill>
              </a:rPr>
              <a:t>OOP</a:t>
            </a:r>
            <a:r>
              <a:rPr lang="en-US" sz="2000"/>
              <a:t>) is simply a programming model based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" grpId="0"/>
      <p:bldP spid="33806" grpId="0"/>
      <p:bldP spid="18125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152400" y="-762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C++ Class Review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685800" y="111125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Ok, let’s do a quick review of C++ structs and classes.</a:t>
            </a:r>
            <a:endParaRPr lang="en-US" sz="2400"/>
          </a:p>
        </p:txBody>
      </p:sp>
      <p:sp>
        <p:nvSpPr>
          <p:cNvPr id="37892" name="Text Box 7"/>
          <p:cNvSpPr txBox="1">
            <a:spLocks noChangeArrowheads="1"/>
          </p:cNvSpPr>
          <p:nvPr/>
        </p:nvSpPr>
        <p:spPr bwMode="auto">
          <a:xfrm>
            <a:off x="381000" y="2124075"/>
            <a:ext cx="845820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If you’ve forgotten all about classes, make sure to read up on them before our next class. 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Topics to review (on your own!):</a:t>
            </a:r>
          </a:p>
          <a:p>
            <a:pPr eaLnBrk="1" hangingPunct="1"/>
            <a:endParaRPr lang="en-US" dirty="0"/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Basic classes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Constructors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Destructors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</a:t>
            </a:r>
            <a:r>
              <a:rPr lang="en-US" dirty="0" err="1">
                <a:solidFill>
                  <a:srgbClr val="008080"/>
                </a:solidFill>
              </a:rPr>
              <a:t>Const</a:t>
            </a:r>
            <a:r>
              <a:rPr lang="en-US" dirty="0">
                <a:solidFill>
                  <a:srgbClr val="008080"/>
                </a:solidFill>
              </a:rPr>
              <a:t> member functions</a:t>
            </a:r>
          </a:p>
          <a:p>
            <a:pPr lvl="1" eaLnBrk="1" hangingPunct="1">
              <a:buFontTx/>
              <a:buChar char="•"/>
            </a:pPr>
            <a:r>
              <a:rPr lang="en-US" dirty="0">
                <a:solidFill>
                  <a:srgbClr val="008080"/>
                </a:solidFill>
              </a:rPr>
              <a:t> Accessing class and </a:t>
            </a:r>
            <a:r>
              <a:rPr lang="en-US" dirty="0" err="1">
                <a:solidFill>
                  <a:srgbClr val="008080"/>
                </a:solidFill>
              </a:rPr>
              <a:t>struct</a:t>
            </a:r>
            <a:r>
              <a:rPr lang="en-US" dirty="0">
                <a:solidFill>
                  <a:srgbClr val="008080"/>
                </a:solidFill>
              </a:rPr>
              <a:t> variables by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Class Website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1524000"/>
            <a:ext cx="891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Official Class Website: </a:t>
            </a:r>
            <a:r>
              <a:rPr lang="en-US" sz="2800" dirty="0">
                <a:solidFill>
                  <a:srgbClr val="008080"/>
                </a:solidFill>
              </a:rPr>
              <a:t>http://</a:t>
            </a:r>
            <a:r>
              <a:rPr lang="en-US" sz="2800" dirty="0" smtClean="0">
                <a:solidFill>
                  <a:srgbClr val="008080"/>
                </a:solidFill>
              </a:rPr>
              <a:t>www.cs.ucla.edu/classes/winter15/cs32</a:t>
            </a:r>
            <a:r>
              <a:rPr lang="en-US" sz="2800" dirty="0">
                <a:solidFill>
                  <a:srgbClr val="008080"/>
                </a:solidFill>
              </a:rPr>
              <a:t>/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3094038"/>
            <a:ext cx="899160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dirty="0"/>
              <a:t>You should check the Official Class Website at least </a:t>
            </a:r>
            <a:br>
              <a:rPr lang="en-US" dirty="0"/>
            </a:br>
            <a:r>
              <a:rPr lang="en-US" dirty="0">
                <a:solidFill>
                  <a:srgbClr val="800000"/>
                </a:solidFill>
              </a:rPr>
              <a:t>2-3 times a week</a:t>
            </a:r>
            <a:r>
              <a:rPr lang="en-US" dirty="0"/>
              <a:t> for homework info, projects, etc. </a:t>
            </a:r>
            <a:endParaRPr lang="en-US" dirty="0" smtClean="0"/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 smtClean="0"/>
              <a:t>I will </a:t>
            </a:r>
            <a:r>
              <a:rPr lang="en-US" dirty="0">
                <a:solidFill>
                  <a:srgbClr val="800000"/>
                </a:solidFill>
              </a:rPr>
              <a:t>not</a:t>
            </a:r>
            <a:r>
              <a:rPr lang="en-US" dirty="0" smtClean="0"/>
              <a:t> always announce homework/projects so </a:t>
            </a:r>
            <a:r>
              <a:rPr lang="en-US" dirty="0">
                <a:solidFill>
                  <a:srgbClr val="800000"/>
                </a:solidFill>
              </a:rPr>
              <a:t>you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have to track this on your own and be on top of the trash! </a:t>
            </a:r>
            <a:endParaRPr lang="en-US" dirty="0"/>
          </a:p>
          <a:p>
            <a:pPr algn="ctr" eaLnBrk="1" hangingPunct="1"/>
            <a:endParaRPr lang="en-US" dirty="0"/>
          </a:p>
          <a:p>
            <a:pPr algn="ctr" eaLnBrk="1" hangingPunct="1"/>
            <a:r>
              <a:rPr lang="en-US" dirty="0"/>
              <a:t>I’ll post my </a:t>
            </a:r>
            <a:r>
              <a:rPr lang="en-US" dirty="0">
                <a:solidFill>
                  <a:srgbClr val="A50021"/>
                </a:solidFill>
              </a:rPr>
              <a:t>PowerPoint slides</a:t>
            </a:r>
            <a:r>
              <a:rPr lang="en-US" dirty="0"/>
              <a:t> on </a:t>
            </a:r>
            <a:r>
              <a:rPr lang="en-US" dirty="0" smtClean="0"/>
              <a:t>my private website: </a:t>
            </a:r>
            <a:r>
              <a:rPr lang="en-US" dirty="0" smtClean="0">
                <a:solidFill>
                  <a:srgbClr val="7030A0"/>
                </a:solidFill>
              </a:rPr>
              <a:t>http://careynachenberg.com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#1: </a:t>
            </a:r>
            <a:r>
              <a:rPr lang="en-US" smtClean="0">
                <a:solidFill>
                  <a:srgbClr val="6600CC"/>
                </a:solidFill>
              </a:rPr>
              <a:t>C++ structs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420688" y="1306513"/>
            <a:ext cx="48244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Sometimes we want to group together multiple related pieces of data and store them in one variable.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904875" y="2457450"/>
            <a:ext cx="3516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For instance, let’s say we want to represent students.</a:t>
            </a:r>
          </a:p>
        </p:txBody>
      </p:sp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6153150" y="1081088"/>
            <a:ext cx="2498725" cy="16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0" name="Text Box 3"/>
          <p:cNvSpPr txBox="1">
            <a:spLocks noChangeArrowheads="1"/>
          </p:cNvSpPr>
          <p:nvPr/>
        </p:nvSpPr>
        <p:spPr bwMode="auto">
          <a:xfrm>
            <a:off x="5840413" y="2840038"/>
            <a:ext cx="314801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Each student has: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name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student ID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A GPA</a:t>
            </a:r>
          </a:p>
          <a:p>
            <a:pPr algn="ctr" eaLnBrk="1" hangingPunct="1"/>
            <a:r>
              <a:rPr lang="en-US" sz="2000">
                <a:solidFill>
                  <a:srgbClr val="0000CC"/>
                </a:solidFill>
              </a:rPr>
              <a:t>etc…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465138" y="3397250"/>
            <a:ext cx="46101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problem is that traditional variable types, like </a:t>
            </a:r>
            <a:r>
              <a:rPr lang="en-US" sz="2000">
                <a:solidFill>
                  <a:srgbClr val="0000CC"/>
                </a:solidFill>
              </a:rPr>
              <a:t>int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rgbClr val="0000CC"/>
                </a:solidFill>
              </a:rPr>
              <a:t>float</a:t>
            </a:r>
            <a:r>
              <a:rPr lang="en-US" sz="2000">
                <a:solidFill>
                  <a:schemeClr val="tx2"/>
                </a:solidFill>
              </a:rPr>
              <a:t> can only store </a:t>
            </a:r>
            <a:r>
              <a:rPr lang="en-US" sz="2000">
                <a:solidFill>
                  <a:srgbClr val="6600CC"/>
                </a:solidFill>
              </a:rPr>
              <a:t>a single value</a:t>
            </a:r>
            <a:r>
              <a:rPr lang="en-US" sz="2000">
                <a:solidFill>
                  <a:schemeClr val="tx2"/>
                </a:solidFill>
              </a:rPr>
              <a:t>! </a:t>
            </a:r>
          </a:p>
        </p:txBody>
      </p:sp>
      <p:sp>
        <p:nvSpPr>
          <p:cNvPr id="38923" name="Text Box 3"/>
          <p:cNvSpPr txBox="1">
            <a:spLocks noChangeArrowheads="1"/>
          </p:cNvSpPr>
          <p:nvPr/>
        </p:nvSpPr>
        <p:spPr bwMode="auto">
          <a:xfrm>
            <a:off x="903288" y="4710113"/>
            <a:ext cx="34004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So a single float variable isn’t enough to represent a whole student.</a:t>
            </a:r>
          </a:p>
        </p:txBody>
      </p:sp>
      <p:sp>
        <p:nvSpPr>
          <p:cNvPr id="38924" name="Text Box 3"/>
          <p:cNvSpPr txBox="1">
            <a:spLocks noChangeArrowheads="1"/>
          </p:cNvSpPr>
          <p:nvPr/>
        </p:nvSpPr>
        <p:spPr bwMode="auto">
          <a:xfrm>
            <a:off x="4489450" y="5002213"/>
            <a:ext cx="44846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The C++ </a:t>
            </a:r>
            <a:r>
              <a:rPr lang="en-US" sz="2000">
                <a:solidFill>
                  <a:srgbClr val="6600CC"/>
                </a:solidFill>
              </a:rPr>
              <a:t>struct</a:t>
            </a:r>
            <a:r>
              <a:rPr lang="en-US" sz="2000">
                <a:solidFill>
                  <a:schemeClr val="tx2"/>
                </a:solidFill>
              </a:rPr>
              <a:t> allows us to define a whole new </a:t>
            </a:r>
            <a:r>
              <a:rPr lang="en-US" sz="2000">
                <a:solidFill>
                  <a:srgbClr val="6600CC"/>
                </a:solidFill>
              </a:rPr>
              <a:t>type of variable </a:t>
            </a:r>
            <a:r>
              <a:rPr lang="en-US" sz="2000">
                <a:solidFill>
                  <a:schemeClr val="tx2"/>
                </a:solidFill>
              </a:rPr>
              <a:t>that holds multiple related pieces of data rather than just one value.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/>
      <p:bldP spid="38920" grpId="0" build="p"/>
      <p:bldP spid="38921" grpId="0"/>
      <p:bldP spid="38923" grpId="0"/>
      <p:bldP spid="389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152400" y="869950"/>
            <a:ext cx="85344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cs typeface="Courier New" pitchFamily="49" charset="0"/>
              </a:rPr>
              <a:t>We can use the “</a:t>
            </a:r>
            <a:r>
              <a:rPr lang="en-US" sz="2400">
                <a:solidFill>
                  <a:srgbClr val="990000"/>
                </a:solidFill>
                <a:cs typeface="Courier New" pitchFamily="49" charset="0"/>
              </a:rPr>
              <a:t>structure</a:t>
            </a:r>
            <a:r>
              <a:rPr lang="en-US" sz="2400">
                <a:cs typeface="Courier New" pitchFamily="49" charset="0"/>
              </a:rPr>
              <a:t>” feature in C++ to define a new </a:t>
            </a:r>
            <a:r>
              <a:rPr lang="en-US" sz="2400">
                <a:solidFill>
                  <a:srgbClr val="006666"/>
                </a:solidFill>
                <a:cs typeface="Courier New" pitchFamily="49" charset="0"/>
              </a:rPr>
              <a:t>data type</a:t>
            </a:r>
            <a:r>
              <a:rPr lang="en-US" sz="2400">
                <a:cs typeface="Courier New" pitchFamily="49" charset="0"/>
              </a:rPr>
              <a:t> (like int, string, float) that can store a student’s name, ID and GPA all in </a:t>
            </a:r>
            <a:r>
              <a:rPr lang="en-US" sz="2400" i="1">
                <a:cs typeface="Courier New" pitchFamily="49" charset="0"/>
              </a:rPr>
              <a:t>one variable</a:t>
            </a:r>
            <a:r>
              <a:rPr lang="en-US" sz="2400">
                <a:cs typeface="Courier New" pitchFamily="49" charset="0"/>
              </a:rPr>
              <a:t>.  </a:t>
            </a:r>
            <a:endParaRPr lang="en-US" sz="2400"/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28600" y="5791200"/>
            <a:ext cx="8686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/>
              <a:t>This defines an entirely new data type, like </a:t>
            </a:r>
            <a:r>
              <a:rPr lang="en-US" sz="2400">
                <a:solidFill>
                  <a:srgbClr val="990000"/>
                </a:solidFill>
              </a:rPr>
              <a:t>string</a:t>
            </a:r>
            <a:r>
              <a:rPr lang="en-US" sz="2400"/>
              <a:t>, that we can now use in our program.</a:t>
            </a:r>
            <a:endParaRPr lang="en-US" sz="240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762000" y="2895600"/>
            <a:ext cx="107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struct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495800" y="2286000"/>
            <a:ext cx="391318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First, write the word </a:t>
            </a:r>
            <a:r>
              <a:rPr lang="en-US" sz="2200">
                <a:solidFill>
                  <a:srgbClr val="006666"/>
                </a:solidFill>
              </a:rPr>
              <a:t>struct</a:t>
            </a:r>
            <a:r>
              <a:rPr lang="en-US" sz="22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495800" y="2667000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give our new struct a </a:t>
            </a:r>
            <a:r>
              <a:rPr lang="en-US" sz="2200">
                <a:solidFill>
                  <a:srgbClr val="990000"/>
                </a:solidFill>
              </a:rPr>
              <a:t>name</a:t>
            </a:r>
            <a:r>
              <a:rPr lang="en-US" sz="22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817688" y="2895600"/>
            <a:ext cx="168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990000"/>
                </a:solidFill>
              </a:rPr>
              <a:t>STUDENT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52938" y="3368675"/>
            <a:ext cx="4691062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Then we specify all of the </a:t>
            </a:r>
            <a:r>
              <a:rPr lang="en-US" sz="2200">
                <a:solidFill>
                  <a:schemeClr val="accent2"/>
                </a:solidFill>
              </a:rPr>
              <a:t>members</a:t>
            </a:r>
            <a:r>
              <a:rPr lang="en-US" sz="2200">
                <a:solidFill>
                  <a:schemeClr val="tx2"/>
                </a:solidFill>
              </a:rPr>
              <a:t> that our new structure contains in between </a:t>
            </a:r>
            <a:r>
              <a:rPr lang="en-US" sz="2200">
                <a:solidFill>
                  <a:srgbClr val="6600CC"/>
                </a:solidFill>
              </a:rPr>
              <a:t>{</a:t>
            </a:r>
            <a:r>
              <a:rPr lang="en-US" sz="2200">
                <a:solidFill>
                  <a:schemeClr val="tx2"/>
                </a:solidFill>
              </a:rPr>
              <a:t> and </a:t>
            </a:r>
            <a:r>
              <a:rPr lang="en-US" sz="2200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838200" y="3200400"/>
            <a:ext cx="2952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{</a:t>
            </a: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endParaRPr lang="en-US">
              <a:solidFill>
                <a:srgbClr val="6600CC"/>
              </a:solidFill>
            </a:endParaRPr>
          </a:p>
          <a:p>
            <a:pPr eaLnBrk="1" hangingPunct="1"/>
            <a:r>
              <a:rPr lang="en-US">
                <a:solidFill>
                  <a:srgbClr val="6600CC"/>
                </a:solidFill>
              </a:rPr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1154113" y="3516313"/>
            <a:ext cx="2019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string  name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int       ID</a:t>
            </a:r>
            <a:r>
              <a:rPr lang="en-US">
                <a:solidFill>
                  <a:srgbClr val="FF3300"/>
                </a:solidFill>
              </a:rPr>
              <a:t>;</a:t>
            </a:r>
          </a:p>
          <a:p>
            <a:pPr eaLnBrk="1" hangingPunct="1"/>
            <a:r>
              <a:rPr lang="en-US">
                <a:solidFill>
                  <a:schemeClr val="accent2"/>
                </a:solidFill>
              </a:rPr>
              <a:t>float   GPA</a:t>
            </a:r>
            <a:r>
              <a:rPr lang="en-US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979488" y="4659313"/>
            <a:ext cx="27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4495800" y="4511675"/>
            <a:ext cx="434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chemeClr val="tx2"/>
                </a:solidFill>
              </a:rPr>
              <a:t>Finally, we add a semicolon </a:t>
            </a:r>
            <a:r>
              <a:rPr lang="en-US" sz="2200">
                <a:solidFill>
                  <a:srgbClr val="FF3300"/>
                </a:solidFill>
              </a:rPr>
              <a:t>;</a:t>
            </a:r>
            <a:r>
              <a:rPr lang="en-US" sz="2200">
                <a:solidFill>
                  <a:schemeClr val="tx2"/>
                </a:solidFill>
              </a:rPr>
              <a:t> at the end.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55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2" grpId="1"/>
      <p:bldP spid="55303" grpId="0"/>
      <p:bldP spid="55303" grpId="1"/>
      <p:bldP spid="55304" grpId="0"/>
      <p:bldP spid="55305" grpId="0"/>
      <p:bldP spid="55305" grpId="1"/>
      <p:bldP spid="55306" grpId="0"/>
      <p:bldP spid="55307" grpId="0" build="p"/>
      <p:bldP spid="55308" grpId="0"/>
      <p:bldP spid="55309" grpId="0"/>
      <p:bldP spid="55309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82613" y="4186238"/>
            <a:ext cx="3236912" cy="2392362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600075" y="2008188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242888" y="742950"/>
            <a:ext cx="85963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Once we define our new </a:t>
            </a:r>
            <a:r>
              <a:rPr lang="en-US">
                <a:solidFill>
                  <a:srgbClr val="990000"/>
                </a:solidFill>
              </a:rPr>
              <a:t>struct type</a:t>
            </a:r>
            <a:r>
              <a:rPr lang="en-US"/>
              <a:t>,</a:t>
            </a:r>
            <a:r>
              <a:rPr lang="en-US">
                <a:solidFill>
                  <a:srgbClr val="990000"/>
                </a:solidFill>
              </a:rPr>
              <a:t> </a:t>
            </a:r>
            <a:r>
              <a:rPr lang="en-US"/>
              <a:t>like </a:t>
            </a:r>
            <a:r>
              <a:rPr lang="en-US">
                <a:solidFill>
                  <a:srgbClr val="990000"/>
                </a:solidFill>
              </a:rPr>
              <a:t>STUDENT</a:t>
            </a:r>
            <a:r>
              <a:rPr lang="en-US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33400" y="1657350"/>
            <a:ext cx="249555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>
                <a:solidFill>
                  <a:srgbClr val="6600CC"/>
                </a:solidFill>
                <a:latin typeface="Courier New" pitchFamily="49" charset="0"/>
              </a:rPr>
              <a:t>student.h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struct </a:t>
            </a:r>
            <a:r>
              <a:rPr lang="en-US" sz="19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int ID;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28638" y="3838575"/>
            <a:ext cx="3102131" cy="284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>
                <a:solidFill>
                  <a:srgbClr val="6600CC"/>
                </a:solidFill>
                <a:latin typeface="Courier New" pitchFamily="49" charset="0"/>
              </a:rPr>
              <a:t>student.cpp 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endParaRPr lang="en-US" sz="8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STUDENT </a:t>
            </a:r>
            <a:r>
              <a:rPr lang="en-US" sz="1900" b="1" dirty="0">
                <a:latin typeface="Courier New" pitchFamily="49" charset="0"/>
              </a:rPr>
              <a:t>s1, s2;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float </a:t>
            </a:r>
            <a:r>
              <a:rPr lang="en-US" sz="1900" b="1" dirty="0">
                <a:latin typeface="Courier New" pitchFamily="49" charset="0"/>
              </a:rPr>
              <a:t>f1;</a:t>
            </a:r>
          </a:p>
          <a:p>
            <a:pPr eaLnBrk="1" hangingPunct="1"/>
            <a:endParaRPr lang="en-US" sz="19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s1.name = “Jim”;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…</a:t>
            </a:r>
          </a:p>
        </p:txBody>
      </p:sp>
      <p:grpSp>
        <p:nvGrpSpPr>
          <p:cNvPr id="45072" name="Group 16"/>
          <p:cNvGrpSpPr>
            <a:grpSpLocks/>
          </p:cNvGrpSpPr>
          <p:nvPr/>
        </p:nvGrpSpPr>
        <p:grpSpPr bwMode="auto">
          <a:xfrm>
            <a:off x="2819400" y="2457450"/>
            <a:ext cx="6172200" cy="914400"/>
            <a:chOff x="1776" y="1548"/>
            <a:chExt cx="3888" cy="576"/>
          </a:xfrm>
        </p:grpSpPr>
        <p:sp>
          <p:nvSpPr>
            <p:cNvPr id="45066" name="Rectangle 7"/>
            <p:cNvSpPr>
              <a:spLocks noChangeArrowheads="1"/>
            </p:cNvSpPr>
            <p:nvPr/>
          </p:nvSpPr>
          <p:spPr bwMode="auto">
            <a:xfrm>
              <a:off x="2544" y="1644"/>
              <a:ext cx="3120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200" dirty="0"/>
                <a:t> You typically define </a:t>
              </a:r>
              <a:r>
                <a:rPr lang="en-US" sz="2200" dirty="0"/>
                <a:t>a new </a:t>
              </a:r>
              <a:r>
                <a:rPr lang="en-US" sz="2200" dirty="0" err="1"/>
                <a:t>struct</a:t>
              </a:r>
              <a:r>
                <a:rPr lang="en-US" sz="2200" dirty="0"/>
                <a:t>  </a:t>
              </a:r>
              <a:r>
                <a:rPr lang="en-US" sz="2200" dirty="0"/>
                <a:t/>
              </a:r>
              <a:br>
                <a:rPr lang="en-US" sz="2200" dirty="0"/>
              </a:br>
              <a:r>
                <a:rPr lang="en-US" sz="2200" dirty="0"/>
                <a:t> type in a header file. </a:t>
              </a:r>
            </a:p>
          </p:txBody>
        </p:sp>
        <p:sp>
          <p:nvSpPr>
            <p:cNvPr id="45067" name="Line 8"/>
            <p:cNvSpPr>
              <a:spLocks noChangeShapeType="1"/>
            </p:cNvSpPr>
            <p:nvPr/>
          </p:nvSpPr>
          <p:spPr bwMode="auto">
            <a:xfrm flipH="1" flipV="1">
              <a:off x="1776" y="1548"/>
              <a:ext cx="1013" cy="20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5073" name="Group 17"/>
          <p:cNvGrpSpPr>
            <a:grpSpLocks/>
          </p:cNvGrpSpPr>
          <p:nvPr/>
        </p:nvGrpSpPr>
        <p:grpSpPr bwMode="auto">
          <a:xfrm>
            <a:off x="3044825" y="4057650"/>
            <a:ext cx="6099175" cy="1103313"/>
            <a:chOff x="1918" y="2556"/>
            <a:chExt cx="3842" cy="695"/>
          </a:xfrm>
        </p:grpSpPr>
        <p:sp>
          <p:nvSpPr>
            <p:cNvPr id="45064" name="Rectangle 10"/>
            <p:cNvSpPr>
              <a:spLocks noChangeArrowheads="1"/>
            </p:cNvSpPr>
            <p:nvPr/>
          </p:nvSpPr>
          <p:spPr bwMode="auto">
            <a:xfrm>
              <a:off x="2640" y="2556"/>
              <a:ext cx="312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Courier New" pitchFamily="49" charset="0"/>
                </a:rPr>
                <a:t>  After you define a new struct type, you can create variables with it throughout your program.</a:t>
              </a:r>
              <a:endParaRPr lang="en-US"/>
            </a:p>
          </p:txBody>
        </p:sp>
        <p:sp>
          <p:nvSpPr>
            <p:cNvPr id="45065" name="Line 11"/>
            <p:cNvSpPr>
              <a:spLocks noChangeShapeType="1"/>
            </p:cNvSpPr>
            <p:nvPr/>
          </p:nvSpPr>
          <p:spPr bwMode="auto">
            <a:xfrm flipH="1">
              <a:off x="1918" y="2696"/>
              <a:ext cx="903" cy="55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075" name="Text Box 6"/>
          <p:cNvSpPr txBox="1">
            <a:spLocks noChangeArrowheads="1"/>
          </p:cNvSpPr>
          <p:nvPr/>
        </p:nvSpPr>
        <p:spPr bwMode="auto">
          <a:xfrm>
            <a:off x="3981450" y="5451475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Just as </a:t>
            </a:r>
            <a:r>
              <a:rPr lang="en-US" sz="2000">
                <a:solidFill>
                  <a:srgbClr val="6600CC"/>
                </a:solidFill>
              </a:rPr>
              <a:t>f1</a:t>
            </a:r>
            <a:r>
              <a:rPr lang="en-US" sz="2000">
                <a:solidFill>
                  <a:schemeClr val="tx2"/>
                </a:solidFill>
              </a:rPr>
              <a:t> is a </a:t>
            </a:r>
            <a:r>
              <a:rPr lang="en-US" sz="2000">
                <a:solidFill>
                  <a:srgbClr val="6600CC"/>
                </a:solidFill>
              </a:rPr>
              <a:t>floating-point variable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45076" name="Text Box 6"/>
          <p:cNvSpPr txBox="1">
            <a:spLocks noChangeArrowheads="1"/>
          </p:cNvSpPr>
          <p:nvPr/>
        </p:nvSpPr>
        <p:spPr bwMode="auto">
          <a:xfrm>
            <a:off x="4052888" y="5980113"/>
            <a:ext cx="4851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6600CC"/>
                </a:solidFill>
              </a:rPr>
              <a:t>S1 </a:t>
            </a:r>
            <a:r>
              <a:rPr lang="en-US" sz="2000"/>
              <a:t>and </a:t>
            </a:r>
            <a:r>
              <a:rPr lang="en-US" sz="2000">
                <a:solidFill>
                  <a:srgbClr val="6600CC"/>
                </a:solidFill>
              </a:rPr>
              <a:t>s2</a:t>
            </a:r>
            <a:r>
              <a:rPr lang="en-US" sz="2000">
                <a:solidFill>
                  <a:schemeClr val="tx2"/>
                </a:solidFill>
              </a:rPr>
              <a:t> are a </a:t>
            </a:r>
            <a:r>
              <a:rPr lang="en-US" sz="2000">
                <a:solidFill>
                  <a:srgbClr val="6600CC"/>
                </a:solidFill>
              </a:rPr>
              <a:t>student variables</a:t>
            </a:r>
            <a:r>
              <a:rPr lang="en-US" sz="2000">
                <a:solidFill>
                  <a:schemeClr val="tx2"/>
                </a:solidFill>
              </a:rPr>
              <a:t>…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/>
      <p:bldP spid="45075" grpId="0"/>
      <p:bldP spid="4507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192088" y="3581400"/>
            <a:ext cx="3084512" cy="30988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188913" y="1268413"/>
            <a:ext cx="2806700" cy="1774825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C++ struct types</a:t>
            </a:r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125413" y="923925"/>
            <a:ext cx="3102131" cy="574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endParaRPr lang="en-US" sz="1900" b="1" u="sng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struct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STUDENT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string name;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</a:t>
            </a:r>
            <a:r>
              <a:rPr lang="en-US" sz="1900" b="1" dirty="0" err="1">
                <a:solidFill>
                  <a:srgbClr val="006666"/>
                </a:solidFill>
                <a:latin typeface="Courier New" pitchFamily="49" charset="0"/>
              </a:rPr>
              <a:t>int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ID;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 float GPA;</a:t>
            </a: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};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u="sng" dirty="0">
                <a:solidFill>
                  <a:srgbClr val="006666"/>
                </a:solidFill>
                <a:latin typeface="Courier New" pitchFamily="49" charset="0"/>
              </a:rPr>
              <a:t>student.cpp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#include “</a:t>
            </a:r>
            <a:r>
              <a:rPr lang="en-US" sz="1900" b="1" dirty="0" err="1">
                <a:latin typeface="Courier New" pitchFamily="49" charset="0"/>
              </a:rPr>
              <a:t>student.h</a:t>
            </a:r>
            <a:r>
              <a:rPr lang="en-US" sz="1900" b="1" dirty="0">
                <a:latin typeface="Courier New" pitchFamily="49" charset="0"/>
              </a:rPr>
              <a:t>”</a:t>
            </a:r>
          </a:p>
          <a:p>
            <a:pPr eaLnBrk="1" hangingPunct="1"/>
            <a:r>
              <a:rPr lang="en-US" sz="1900" b="1" dirty="0" err="1" smtClean="0">
                <a:latin typeface="Courier New" pitchFamily="49" charset="0"/>
              </a:rPr>
              <a:t>int</a:t>
            </a:r>
            <a:r>
              <a:rPr lang="en-US" sz="1900" b="1" dirty="0" smtClean="0">
                <a:latin typeface="Courier New" pitchFamily="49" charset="0"/>
              </a:rPr>
              <a:t> main</a:t>
            </a:r>
            <a:r>
              <a:rPr lang="en-US" sz="1900" b="1" dirty="0">
                <a:latin typeface="Courier New" pitchFamily="49" charset="0"/>
              </a:rPr>
              <a:t>()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{</a:t>
            </a:r>
          </a:p>
          <a:p>
            <a:pPr eaLnBrk="1" hangingPunct="1"/>
            <a:r>
              <a:rPr lang="en-US" sz="1900" b="1" dirty="0">
                <a:solidFill>
                  <a:schemeClr val="accent2"/>
                </a:solidFill>
                <a:latin typeface="Courier New" pitchFamily="49" charset="0"/>
              </a:rPr>
              <a:t>   STUDENT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</a:t>
            </a:r>
            <a:r>
              <a:rPr lang="en-US" sz="1900" b="1" dirty="0">
                <a:solidFill>
                  <a:srgbClr val="990000"/>
                </a:solidFill>
                <a:latin typeface="Courier New" pitchFamily="49" charset="0"/>
              </a:rPr>
              <a:t>t, u</a:t>
            </a:r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; </a:t>
            </a:r>
            <a:r>
              <a:rPr lang="en-US" sz="1900" b="1" dirty="0">
                <a:latin typeface="Courier New" pitchFamily="49" charset="0"/>
              </a:rPr>
              <a:t> </a:t>
            </a:r>
          </a:p>
          <a:p>
            <a:pPr eaLnBrk="1" hangingPunct="1"/>
            <a:endParaRPr lang="en-US" sz="1900" b="1" dirty="0">
              <a:solidFill>
                <a:srgbClr val="006666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solidFill>
                  <a:srgbClr val="006666"/>
                </a:solidFill>
                <a:latin typeface="Courier New" pitchFamily="49" charset="0"/>
              </a:rPr>
              <a:t>   </a:t>
            </a:r>
            <a:r>
              <a:rPr lang="en-US" sz="1900" b="1" dirty="0">
                <a:latin typeface="Courier New" pitchFamily="49" charset="0"/>
              </a:rPr>
              <a:t>t.name = “Carey”;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t.ID = 113353948;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t.GPA</a:t>
            </a:r>
            <a:r>
              <a:rPr lang="en-US" sz="1900" b="1" dirty="0">
                <a:latin typeface="Courier New" pitchFamily="49" charset="0"/>
              </a:rPr>
              <a:t> = 3.99;</a:t>
            </a:r>
          </a:p>
          <a:p>
            <a:pPr eaLnBrk="1" hangingPunct="1"/>
            <a:endParaRPr lang="en-US" sz="600" b="1" dirty="0">
              <a:latin typeface="Courier New" pitchFamily="49" charset="0"/>
            </a:endParaRP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u.name = “David”;</a:t>
            </a:r>
          </a:p>
          <a:p>
            <a:pPr eaLnBrk="1" hangingPunct="1"/>
            <a:r>
              <a:rPr lang="en-US" sz="1900" b="1" dirty="0">
                <a:latin typeface="Courier New" pitchFamily="49" charset="0"/>
              </a:rPr>
              <a:t>   </a:t>
            </a:r>
            <a:r>
              <a:rPr lang="en-US" sz="1900" b="1" dirty="0" err="1">
                <a:latin typeface="Courier New" pitchFamily="49" charset="0"/>
              </a:rPr>
              <a:t>u.GPA</a:t>
            </a:r>
            <a:r>
              <a:rPr lang="en-US" sz="1900" b="1" dirty="0">
                <a:latin typeface="Courier New" pitchFamily="49" charset="0"/>
              </a:rPr>
              <a:t>  = 1.12;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3783013" y="1716088"/>
            <a:ext cx="5073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We access </a:t>
            </a:r>
            <a:r>
              <a:rPr lang="en-US" sz="2000">
                <a:solidFill>
                  <a:srgbClr val="990000"/>
                </a:solidFill>
              </a:rPr>
              <a:t>t</a:t>
            </a:r>
            <a:r>
              <a:rPr lang="en-US" sz="2000">
                <a:solidFill>
                  <a:schemeClr val="tx2"/>
                </a:solidFill>
              </a:rPr>
              <a:t>’s members like this:</a:t>
            </a:r>
          </a:p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  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t </a:t>
            </a:r>
            <a:r>
              <a:rPr lang="en-US">
                <a:solidFill>
                  <a:srgbClr val="FF3300"/>
                </a:solidFill>
              </a:rPr>
              <a:t>.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accent2"/>
                </a:solidFill>
              </a:rPr>
              <a:t>member</a:t>
            </a:r>
            <a:r>
              <a:rPr lang="en-US">
                <a:solidFill>
                  <a:schemeClr val="tx2"/>
                </a:solidFill>
              </a:rPr>
              <a:t> = </a:t>
            </a:r>
            <a:r>
              <a:rPr lang="en-US">
                <a:solidFill>
                  <a:srgbClr val="6600CC"/>
                </a:solidFill>
              </a:rPr>
              <a:t>value</a:t>
            </a:r>
            <a:r>
              <a:rPr lang="en-US">
                <a:solidFill>
                  <a:schemeClr val="tx2"/>
                </a:solidFill>
              </a:rPr>
              <a:t>;</a:t>
            </a:r>
          </a:p>
        </p:txBody>
      </p:sp>
      <p:sp>
        <p:nvSpPr>
          <p:cNvPr id="57356" name="Line 12"/>
          <p:cNvSpPr>
            <a:spLocks noChangeShapeType="1"/>
          </p:cNvSpPr>
          <p:nvPr/>
        </p:nvSpPr>
        <p:spPr bwMode="auto">
          <a:xfrm>
            <a:off x="282575" y="457835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448050" y="2670175"/>
            <a:ext cx="2563813" cy="1187450"/>
            <a:chOff x="2976" y="3504"/>
            <a:chExt cx="1615" cy="814"/>
          </a:xfrm>
        </p:grpSpPr>
        <p:grpSp>
          <p:nvGrpSpPr>
            <p:cNvPr id="43043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44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45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t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46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7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048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49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050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51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7367" name="Line 23"/>
          <p:cNvSpPr>
            <a:spLocks noChangeShapeType="1"/>
          </p:cNvSpPr>
          <p:nvPr/>
        </p:nvSpPr>
        <p:spPr bwMode="auto">
          <a:xfrm>
            <a:off x="284163" y="51673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4" name="Line 25"/>
          <p:cNvSpPr>
            <a:spLocks noChangeShapeType="1"/>
          </p:cNvSpPr>
          <p:nvPr/>
        </p:nvSpPr>
        <p:spPr bwMode="auto">
          <a:xfrm>
            <a:off x="609600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5" name="Line 26"/>
          <p:cNvSpPr>
            <a:spLocks noChangeShapeType="1"/>
          </p:cNvSpPr>
          <p:nvPr/>
        </p:nvSpPr>
        <p:spPr bwMode="auto">
          <a:xfrm>
            <a:off x="5060950" y="2430463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7" name="Line 28"/>
          <p:cNvSpPr>
            <a:spLocks noChangeShapeType="1"/>
          </p:cNvSpPr>
          <p:nvPr/>
        </p:nvSpPr>
        <p:spPr bwMode="auto">
          <a:xfrm>
            <a:off x="750888" y="5297488"/>
            <a:ext cx="228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8" name="Line 29"/>
          <p:cNvSpPr>
            <a:spLocks noChangeShapeType="1"/>
          </p:cNvSpPr>
          <p:nvPr/>
        </p:nvSpPr>
        <p:spPr bwMode="auto">
          <a:xfrm>
            <a:off x="5302250" y="2430463"/>
            <a:ext cx="1841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59" name="Line 31"/>
          <p:cNvSpPr>
            <a:spLocks noChangeShapeType="1"/>
          </p:cNvSpPr>
          <p:nvPr/>
        </p:nvSpPr>
        <p:spPr bwMode="auto">
          <a:xfrm flipV="1">
            <a:off x="903288" y="5286375"/>
            <a:ext cx="620712" cy="111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60" name="Line 32"/>
          <p:cNvSpPr>
            <a:spLocks noChangeShapeType="1"/>
          </p:cNvSpPr>
          <p:nvPr/>
        </p:nvSpPr>
        <p:spPr bwMode="auto">
          <a:xfrm flipV="1">
            <a:off x="5518150" y="2420938"/>
            <a:ext cx="1063625" cy="95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78" name="Text Box 34"/>
          <p:cNvSpPr txBox="1">
            <a:spLocks noChangeArrowheads="1"/>
          </p:cNvSpPr>
          <p:nvPr/>
        </p:nvSpPr>
        <p:spPr bwMode="auto">
          <a:xfrm>
            <a:off x="5013325" y="2732088"/>
            <a:ext cx="974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“Carey”</a:t>
            </a:r>
          </a:p>
        </p:txBody>
      </p:sp>
      <p:sp>
        <p:nvSpPr>
          <p:cNvPr id="57379" name="Line 35"/>
          <p:cNvSpPr>
            <a:spLocks noChangeShapeType="1"/>
          </p:cNvSpPr>
          <p:nvPr/>
        </p:nvSpPr>
        <p:spPr bwMode="auto">
          <a:xfrm>
            <a:off x="293688" y="54610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4983163" y="3084513"/>
            <a:ext cx="1155700" cy="274637"/>
            <a:chOff x="4039" y="3658"/>
            <a:chExt cx="728" cy="150"/>
          </a:xfrm>
        </p:grpSpPr>
        <p:sp>
          <p:nvSpPr>
            <p:cNvPr id="43065" name="Rectangle 37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66" name="Text Box 38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200" b="1">
                  <a:solidFill>
                    <a:schemeClr val="tx2"/>
                  </a:solidFill>
                </a:rPr>
                <a:t>113353948</a:t>
              </a:r>
            </a:p>
          </p:txBody>
        </p:sp>
      </p:grpSp>
      <p:sp>
        <p:nvSpPr>
          <p:cNvPr id="57383" name="Line 39"/>
          <p:cNvSpPr>
            <a:spLocks noChangeShapeType="1"/>
          </p:cNvSpPr>
          <p:nvPr/>
        </p:nvSpPr>
        <p:spPr bwMode="auto">
          <a:xfrm>
            <a:off x="293688" y="5754688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5146675" y="3409950"/>
            <a:ext cx="927100" cy="304800"/>
            <a:chOff x="4039" y="3658"/>
            <a:chExt cx="728" cy="166"/>
          </a:xfrm>
        </p:grpSpPr>
        <p:sp>
          <p:nvSpPr>
            <p:cNvPr id="43069" name="Rectangle 41"/>
            <p:cNvSpPr>
              <a:spLocks noChangeArrowheads="1"/>
            </p:cNvSpPr>
            <p:nvPr/>
          </p:nvSpPr>
          <p:spPr bwMode="auto">
            <a:xfrm>
              <a:off x="4157" y="3691"/>
              <a:ext cx="372" cy="87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070" name="Text Box 42"/>
            <p:cNvSpPr txBox="1">
              <a:spLocks noChangeArrowheads="1"/>
            </p:cNvSpPr>
            <p:nvPr/>
          </p:nvSpPr>
          <p:spPr bwMode="auto">
            <a:xfrm>
              <a:off x="4039" y="3658"/>
              <a:ext cx="728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 b="1">
                  <a:solidFill>
                    <a:schemeClr val="tx2"/>
                  </a:solidFill>
                </a:rPr>
                <a:t>3.99</a:t>
              </a:r>
            </a:p>
          </p:txBody>
        </p:sp>
      </p:grpSp>
      <p:sp>
        <p:nvSpPr>
          <p:cNvPr id="2" name="Line 39"/>
          <p:cNvSpPr>
            <a:spLocks noChangeShapeType="1"/>
          </p:cNvSpPr>
          <p:nvPr/>
        </p:nvSpPr>
        <p:spPr bwMode="auto">
          <a:xfrm>
            <a:off x="293688" y="612616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73" name="Text Box 3"/>
          <p:cNvSpPr txBox="1">
            <a:spLocks noChangeArrowheads="1"/>
          </p:cNvSpPr>
          <p:nvPr/>
        </p:nvSpPr>
        <p:spPr bwMode="auto">
          <a:xfrm>
            <a:off x="4403725" y="941388"/>
            <a:ext cx="36480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Let’s see how we can use our new struct type in action!</a:t>
            </a: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3424238" y="4089400"/>
            <a:ext cx="5500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Neato! C++ structs let us </a:t>
            </a:r>
            <a:r>
              <a:rPr lang="en-US">
                <a:solidFill>
                  <a:srgbClr val="6600CC"/>
                </a:solidFill>
              </a:rPr>
              <a:t>group related data</a:t>
            </a:r>
            <a:r>
              <a:rPr lang="en-US"/>
              <a:t> together into one common unit.</a:t>
            </a:r>
          </a:p>
        </p:txBody>
      </p:sp>
      <p:sp>
        <p:nvSpPr>
          <p:cNvPr id="43075" name="Text Box 67"/>
          <p:cNvSpPr txBox="1">
            <a:spLocks noChangeArrowheads="1"/>
          </p:cNvSpPr>
          <p:nvPr/>
        </p:nvSpPr>
        <p:spPr bwMode="auto">
          <a:xfrm>
            <a:off x="3665538" y="4937125"/>
            <a:ext cx="52038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But wait! Wouldn’t it be cool if our struct could also hold </a:t>
            </a:r>
            <a:r>
              <a:rPr lang="en-US">
                <a:solidFill>
                  <a:srgbClr val="6600CC"/>
                </a:solidFill>
              </a:rPr>
              <a:t>algorithms</a:t>
            </a:r>
            <a:r>
              <a:rPr lang="en-US"/>
              <a:t> to operate on that data, as well as </a:t>
            </a:r>
            <a:r>
              <a:rPr lang="en-US">
                <a:solidFill>
                  <a:srgbClr val="6600CC"/>
                </a:solidFill>
              </a:rPr>
              <a:t>interface functions</a:t>
            </a:r>
            <a:r>
              <a:rPr lang="en-US"/>
              <a:t>?</a:t>
            </a:r>
          </a:p>
        </p:txBody>
      </p:sp>
      <p:sp>
        <p:nvSpPr>
          <p:cNvPr id="43076" name="Text Box 68"/>
          <p:cNvSpPr txBox="1">
            <a:spLocks noChangeArrowheads="1"/>
          </p:cNvSpPr>
          <p:nvPr/>
        </p:nvSpPr>
        <p:spPr bwMode="auto">
          <a:xfrm>
            <a:off x="3717925" y="6080125"/>
            <a:ext cx="50323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we could represent a complete, self-contained </a:t>
            </a:r>
            <a:r>
              <a:rPr lang="en-US">
                <a:solidFill>
                  <a:srgbClr val="6600CC"/>
                </a:solidFill>
              </a:rPr>
              <a:t>Abstract Data Type</a:t>
            </a:r>
            <a:r>
              <a:rPr lang="en-US"/>
              <a:t>!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799138" y="2654300"/>
            <a:ext cx="2563812" cy="1187450"/>
            <a:chOff x="2976" y="3504"/>
            <a:chExt cx="1615" cy="814"/>
          </a:xfrm>
        </p:grpSpPr>
        <p:grpSp>
          <p:nvGrpSpPr>
            <p:cNvPr id="43096" name="Group 14"/>
            <p:cNvGrpSpPr>
              <a:grpSpLocks/>
            </p:cNvGrpSpPr>
            <p:nvPr/>
          </p:nvGrpSpPr>
          <p:grpSpPr bwMode="auto">
            <a:xfrm>
              <a:off x="2976" y="3504"/>
              <a:ext cx="1615" cy="814"/>
              <a:chOff x="3832" y="3316"/>
              <a:chExt cx="904" cy="768"/>
            </a:xfrm>
          </p:grpSpPr>
          <p:sp>
            <p:nvSpPr>
              <p:cNvPr id="43097" name="Rectangle 15"/>
              <p:cNvSpPr>
                <a:spLocks noChangeArrowheads="1"/>
              </p:cNvSpPr>
              <p:nvPr/>
            </p:nvSpPr>
            <p:spPr bwMode="auto">
              <a:xfrm>
                <a:off x="4169" y="3334"/>
                <a:ext cx="567" cy="750"/>
              </a:xfrm>
              <a:prstGeom prst="rect">
                <a:avLst/>
              </a:prstGeom>
              <a:solidFill>
                <a:srgbClr val="80000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098" name="Text Box 16"/>
              <p:cNvSpPr txBox="1">
                <a:spLocks noChangeArrowheads="1"/>
              </p:cNvSpPr>
              <p:nvPr/>
            </p:nvSpPr>
            <p:spPr bwMode="auto">
              <a:xfrm>
                <a:off x="3832" y="3316"/>
                <a:ext cx="613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>
                    <a:solidFill>
                      <a:srgbClr val="FF3300"/>
                    </a:solidFill>
                  </a:rPr>
                  <a:t>       u       </a:t>
                </a:r>
                <a:r>
                  <a:rPr lang="en-US">
                    <a:solidFill>
                      <a:srgbClr val="FFFF00"/>
                    </a:solidFill>
                  </a:rPr>
                  <a:t> </a:t>
                </a:r>
              </a:p>
            </p:txBody>
          </p:sp>
        </p:grpSp>
        <p:sp>
          <p:nvSpPr>
            <p:cNvPr id="43099" name="Rectangle 17"/>
            <p:cNvSpPr>
              <a:spLocks noChangeArrowheads="1"/>
            </p:cNvSpPr>
            <p:nvPr/>
          </p:nvSpPr>
          <p:spPr bwMode="auto">
            <a:xfrm>
              <a:off x="3984" y="3586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0" name="Text Box 18"/>
            <p:cNvSpPr txBox="1">
              <a:spLocks noChangeArrowheads="1"/>
            </p:cNvSpPr>
            <p:nvPr/>
          </p:nvSpPr>
          <p:spPr bwMode="auto">
            <a:xfrm>
              <a:off x="3552" y="3552"/>
              <a:ext cx="757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name      </a:t>
              </a:r>
              <a:r>
                <a:rPr lang="en-US" sz="1800"/>
                <a:t> </a:t>
              </a:r>
            </a:p>
          </p:txBody>
        </p:sp>
        <p:sp>
          <p:nvSpPr>
            <p:cNvPr id="43101" name="Rectangle 19"/>
            <p:cNvSpPr>
              <a:spLocks noChangeArrowheads="1"/>
            </p:cNvSpPr>
            <p:nvPr/>
          </p:nvSpPr>
          <p:spPr bwMode="auto">
            <a:xfrm>
              <a:off x="3984" y="3794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2" name="Text Box 20"/>
            <p:cNvSpPr txBox="1">
              <a:spLocks noChangeArrowheads="1"/>
            </p:cNvSpPr>
            <p:nvPr/>
          </p:nvSpPr>
          <p:spPr bwMode="auto">
            <a:xfrm>
              <a:off x="3552" y="3760"/>
              <a:ext cx="64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ID    </a:t>
              </a:r>
              <a:r>
                <a:rPr lang="en-US" sz="1800"/>
                <a:t>    </a:t>
              </a:r>
            </a:p>
          </p:txBody>
        </p:sp>
        <p:sp>
          <p:nvSpPr>
            <p:cNvPr id="43103" name="Rectangle 21"/>
            <p:cNvSpPr>
              <a:spLocks noChangeArrowheads="1"/>
            </p:cNvSpPr>
            <p:nvPr/>
          </p:nvSpPr>
          <p:spPr bwMode="auto">
            <a:xfrm>
              <a:off x="3984" y="4027"/>
              <a:ext cx="558" cy="162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104" name="Text Box 22"/>
            <p:cNvSpPr txBox="1">
              <a:spLocks noChangeArrowheads="1"/>
            </p:cNvSpPr>
            <p:nvPr/>
          </p:nvSpPr>
          <p:spPr bwMode="auto">
            <a:xfrm>
              <a:off x="3552" y="3993"/>
              <a:ext cx="738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</a:rPr>
                <a:t>GPA    </a:t>
              </a:r>
              <a:r>
                <a:rPr lang="en-US" sz="1800"/>
                <a:t>    </a:t>
              </a:r>
            </a:p>
          </p:txBody>
        </p:sp>
      </p:grp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7362825" y="2722563"/>
            <a:ext cx="957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“David”</a:t>
            </a:r>
          </a:p>
        </p:txBody>
      </p:sp>
      <p:sp>
        <p:nvSpPr>
          <p:cNvPr id="6" name="Line 39"/>
          <p:cNvSpPr>
            <a:spLocks noChangeShapeType="1"/>
          </p:cNvSpPr>
          <p:nvPr/>
        </p:nvSpPr>
        <p:spPr bwMode="auto">
          <a:xfrm>
            <a:off x="303213" y="6411913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34"/>
          <p:cNvSpPr txBox="1">
            <a:spLocks noChangeArrowheads="1"/>
          </p:cNvSpPr>
          <p:nvPr/>
        </p:nvSpPr>
        <p:spPr bwMode="auto">
          <a:xfrm>
            <a:off x="7551738" y="3359150"/>
            <a:ext cx="587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chemeClr val="tx2"/>
                </a:solidFill>
              </a:rPr>
              <a:t>1.12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3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1" grpId="0"/>
      <p:bldP spid="57356" grpId="0" animBg="1"/>
      <p:bldP spid="57356" grpId="1" animBg="1"/>
      <p:bldP spid="57367" grpId="0" animBg="1"/>
      <p:bldP spid="57367" grpId="1" animBg="1"/>
      <p:bldP spid="43054" grpId="0" animBg="1"/>
      <p:bldP spid="43054" grpId="1" animBg="1"/>
      <p:bldP spid="43055" grpId="0" animBg="1"/>
      <p:bldP spid="43055" grpId="1" animBg="1"/>
      <p:bldP spid="43057" grpId="0" animBg="1"/>
      <p:bldP spid="43057" grpId="1" animBg="1"/>
      <p:bldP spid="43058" grpId="0" animBg="1"/>
      <p:bldP spid="43058" grpId="1" animBg="1"/>
      <p:bldP spid="43059" grpId="0" animBg="1"/>
      <p:bldP spid="43059" grpId="1" animBg="1"/>
      <p:bldP spid="43060" grpId="0" animBg="1"/>
      <p:bldP spid="43060" grpId="1" animBg="1"/>
      <p:bldP spid="57378" grpId="0"/>
      <p:bldP spid="57379" grpId="0" animBg="1"/>
      <p:bldP spid="57379" grpId="1" animBg="1"/>
      <p:bldP spid="57383" grpId="0" animBg="1"/>
      <p:bldP spid="57383" grpId="1" animBg="1"/>
      <p:bldP spid="2" grpId="0" animBg="1"/>
      <p:bldP spid="2" grpId="1" animBg="1"/>
      <p:bldP spid="43074" grpId="0"/>
      <p:bldP spid="43075" grpId="0"/>
      <p:bldP spid="43076" grpId="0"/>
      <p:bldP spid="5" grpId="0"/>
      <p:bldP spid="6" grpId="0" animBg="1"/>
      <p:bldP spid="6" grpId="1" animBg="1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Topic #2: C++ classes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1787525" y="887413"/>
            <a:ext cx="5553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Consider the following structure and associated function(s).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921375" y="3810000"/>
            <a:ext cx="29178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endParaRPr lang="en-US" sz="2200" dirty="0">
              <a:solidFill>
                <a:srgbClr val="6600CC"/>
              </a:solidFill>
              <a:cs typeface="Arial" charset="0"/>
            </a:endParaRPr>
          </a:p>
          <a:p>
            <a:pPr eaLnBrk="1" hangingPunct="1"/>
            <a:r>
              <a:rPr lang="en-US" sz="2200" dirty="0">
                <a:solidFill>
                  <a:schemeClr val="tx2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chemeClr val="tx2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chemeClr val="tx2"/>
                </a:solidFill>
                <a:cs typeface="Arial" charset="0"/>
              </a:rPr>
              <a:t> &lt;&lt;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(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r</a:t>
            </a:r>
            <a:r>
              <a:rPr lang="en-US" sz="2200" dirty="0">
                <a:solidFill>
                  <a:srgbClr val="006666"/>
                </a:solidFill>
                <a:cs typeface="Arial" charset="0"/>
              </a:rPr>
              <a:t>);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162800" y="2209800"/>
            <a:ext cx="1490663" cy="1362075"/>
            <a:chOff x="1797" y="2523"/>
            <a:chExt cx="939" cy="858"/>
          </a:xfrm>
        </p:grpSpPr>
        <p:sp>
          <p:nvSpPr>
            <p:cNvPr id="46110" name="Rectangle 8"/>
            <p:cNvSpPr>
              <a:spLocks noChangeArrowheads="1"/>
            </p:cNvSpPr>
            <p:nvPr/>
          </p:nvSpPr>
          <p:spPr bwMode="auto">
            <a:xfrm>
              <a:off x="2016" y="2640"/>
              <a:ext cx="720" cy="741"/>
            </a:xfrm>
            <a:prstGeom prst="rect">
              <a:avLst/>
            </a:prstGeom>
            <a:solidFill>
              <a:srgbClr val="E7FFE7"/>
            </a:solidFill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1" name="Text Box 9"/>
            <p:cNvSpPr txBox="1">
              <a:spLocks noChangeArrowheads="1"/>
            </p:cNvSpPr>
            <p:nvPr/>
          </p:nvSpPr>
          <p:spPr bwMode="auto">
            <a:xfrm>
              <a:off x="1797" y="2523"/>
              <a:ext cx="2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cs typeface="Arial" charset="0"/>
                </a:rPr>
                <a:t>r</a:t>
              </a:r>
            </a:p>
          </p:txBody>
        </p:sp>
        <p:sp>
          <p:nvSpPr>
            <p:cNvPr id="46112" name="Rectangle 10"/>
            <p:cNvSpPr>
              <a:spLocks noChangeArrowheads="1"/>
            </p:cNvSpPr>
            <p:nvPr/>
          </p:nvSpPr>
          <p:spPr bwMode="auto">
            <a:xfrm>
              <a:off x="2442" y="2718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3" name="Text Box 11"/>
            <p:cNvSpPr txBox="1">
              <a:spLocks noChangeArrowheads="1"/>
            </p:cNvSpPr>
            <p:nvPr/>
          </p:nvSpPr>
          <p:spPr bwMode="auto">
            <a:xfrm>
              <a:off x="2010" y="2709"/>
              <a:ext cx="470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width</a:t>
              </a:r>
            </a:p>
          </p:txBody>
        </p:sp>
        <p:sp>
          <p:nvSpPr>
            <p:cNvPr id="46114" name="Rectangle 12"/>
            <p:cNvSpPr>
              <a:spLocks noChangeArrowheads="1"/>
            </p:cNvSpPr>
            <p:nvPr/>
          </p:nvSpPr>
          <p:spPr bwMode="auto">
            <a:xfrm>
              <a:off x="2440" y="3042"/>
              <a:ext cx="260" cy="277"/>
            </a:xfrm>
            <a:prstGeom prst="rect">
              <a:avLst/>
            </a:prstGeom>
            <a:solidFill>
              <a:srgbClr val="800000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6115" name="Text Box 13"/>
            <p:cNvSpPr txBox="1">
              <a:spLocks noChangeArrowheads="1"/>
            </p:cNvSpPr>
            <p:nvPr/>
          </p:nvSpPr>
          <p:spPr bwMode="auto">
            <a:xfrm>
              <a:off x="1983" y="3041"/>
              <a:ext cx="523" cy="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700">
                  <a:cs typeface="Arial" charset="0"/>
                </a:rPr>
                <a:t>height</a:t>
              </a:r>
            </a:p>
          </p:txBody>
        </p:sp>
      </p:grpSp>
      <p:sp>
        <p:nvSpPr>
          <p:cNvPr id="72718" name="Line 14"/>
          <p:cNvSpPr>
            <a:spLocks noChangeShapeType="1"/>
          </p:cNvSpPr>
          <p:nvPr/>
        </p:nvSpPr>
        <p:spPr bwMode="auto">
          <a:xfrm>
            <a:off x="5867400" y="4724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19" name="Line 15"/>
          <p:cNvSpPr>
            <a:spLocks noChangeShapeType="1"/>
          </p:cNvSpPr>
          <p:nvPr/>
        </p:nvSpPr>
        <p:spPr bwMode="auto">
          <a:xfrm>
            <a:off x="5867400" y="537686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0" name="Text Box 16"/>
          <p:cNvSpPr txBox="1">
            <a:spLocks noChangeArrowheads="1"/>
          </p:cNvSpPr>
          <p:nvPr/>
        </p:nvSpPr>
        <p:spPr bwMode="auto">
          <a:xfrm>
            <a:off x="8105775" y="2514600"/>
            <a:ext cx="561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10</a:t>
            </a:r>
          </a:p>
        </p:txBody>
      </p:sp>
      <p:sp>
        <p:nvSpPr>
          <p:cNvPr id="72721" name="Line 17"/>
          <p:cNvSpPr>
            <a:spLocks noChangeShapeType="1"/>
          </p:cNvSpPr>
          <p:nvPr/>
        </p:nvSpPr>
        <p:spPr bwMode="auto">
          <a:xfrm>
            <a:off x="5886450" y="57150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2722" name="Text Box 18"/>
          <p:cNvSpPr txBox="1">
            <a:spLocks noChangeArrowheads="1"/>
          </p:cNvSpPr>
          <p:nvPr/>
        </p:nvSpPr>
        <p:spPr bwMode="auto">
          <a:xfrm>
            <a:off x="8077200" y="2986088"/>
            <a:ext cx="6191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CC"/>
                </a:solidFill>
                <a:cs typeface="Arial" charset="0"/>
              </a:rPr>
              <a:t>20</a:t>
            </a:r>
          </a:p>
        </p:txBody>
      </p:sp>
      <p:sp>
        <p:nvSpPr>
          <p:cNvPr id="72723" name="Line 19"/>
          <p:cNvSpPr>
            <a:spLocks noChangeShapeType="1"/>
          </p:cNvSpPr>
          <p:nvPr/>
        </p:nvSpPr>
        <p:spPr bwMode="auto">
          <a:xfrm>
            <a:off x="5881688" y="6410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4688" y="3200400"/>
            <a:ext cx="1357312" cy="576263"/>
            <a:chOff x="2025" y="2277"/>
            <a:chExt cx="855" cy="363"/>
          </a:xfrm>
        </p:grpSpPr>
        <p:sp>
          <p:nvSpPr>
            <p:cNvPr id="46108" name="Rectangle 21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9" name="Text Box 22"/>
            <p:cNvSpPr txBox="1">
              <a:spLocks noChangeArrowheads="1"/>
            </p:cNvSpPr>
            <p:nvPr/>
          </p:nvSpPr>
          <p:spPr bwMode="auto">
            <a:xfrm>
              <a:off x="2025" y="2277"/>
              <a:ext cx="2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6600CC"/>
                  </a:solidFill>
                </a:rPr>
                <a:t>a</a:t>
              </a:r>
            </a:p>
          </p:txBody>
        </p:sp>
      </p:grpSp>
      <p:sp>
        <p:nvSpPr>
          <p:cNvPr id="72727" name="Line 23"/>
          <p:cNvSpPr>
            <a:spLocks noChangeShapeType="1"/>
          </p:cNvSpPr>
          <p:nvPr/>
        </p:nvSpPr>
        <p:spPr bwMode="auto">
          <a:xfrm>
            <a:off x="0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3962400" y="3319463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cxnSp>
        <p:nvCxnSpPr>
          <p:cNvPr id="72729" name="AutoShape 25"/>
          <p:cNvCxnSpPr>
            <a:cxnSpLocks noChangeShapeType="1"/>
            <a:stCxn id="46096" idx="3"/>
            <a:endCxn id="46111" idx="1"/>
          </p:cNvCxnSpPr>
          <p:nvPr/>
        </p:nvCxnSpPr>
        <p:spPr bwMode="auto">
          <a:xfrm flipV="1">
            <a:off x="4278313" y="2470150"/>
            <a:ext cx="2884487" cy="1077913"/>
          </a:xfrm>
          <a:prstGeom prst="curvedConnector3">
            <a:avLst>
              <a:gd name="adj1" fmla="val 49972"/>
            </a:avLst>
          </a:prstGeom>
          <a:noFill/>
          <a:ln w="31750">
            <a:solidFill>
              <a:srgbClr val="0000FF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730" name="Line 26"/>
          <p:cNvSpPr>
            <a:spLocks noChangeShapeType="1"/>
          </p:cNvSpPr>
          <p:nvPr/>
        </p:nvSpPr>
        <p:spPr bwMode="auto">
          <a:xfrm>
            <a:off x="166688" y="511968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711450" y="3657600"/>
            <a:ext cx="1893888" cy="576263"/>
            <a:chOff x="1717" y="2277"/>
            <a:chExt cx="1193" cy="363"/>
          </a:xfrm>
        </p:grpSpPr>
        <p:sp>
          <p:nvSpPr>
            <p:cNvPr id="46106" name="Rectangle 28"/>
            <p:cNvSpPr>
              <a:spLocks noChangeArrowheads="1"/>
            </p:cNvSpPr>
            <p:nvPr/>
          </p:nvSpPr>
          <p:spPr bwMode="auto">
            <a:xfrm>
              <a:off x="2208" y="2400"/>
              <a:ext cx="672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107" name="Text Box 29"/>
            <p:cNvSpPr txBox="1">
              <a:spLocks noChangeArrowheads="1"/>
            </p:cNvSpPr>
            <p:nvPr/>
          </p:nvSpPr>
          <p:spPr bwMode="auto">
            <a:xfrm>
              <a:off x="1717" y="2277"/>
              <a:ext cx="119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solidFill>
                    <a:srgbClr val="6600CC"/>
                  </a:solidFill>
                </a:rPr>
                <a:t>area</a:t>
              </a:r>
              <a:r>
                <a:rPr lang="en-US"/>
                <a:t>            </a:t>
              </a:r>
            </a:p>
          </p:txBody>
        </p:sp>
      </p:grpSp>
      <p:sp>
        <p:nvSpPr>
          <p:cNvPr id="72734" name="Text Box 30"/>
          <p:cNvSpPr txBox="1">
            <a:spLocks noChangeArrowheads="1"/>
          </p:cNvSpPr>
          <p:nvPr/>
        </p:nvSpPr>
        <p:spPr bwMode="auto">
          <a:xfrm>
            <a:off x="2209800" y="4648200"/>
            <a:ext cx="1220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10 * 20</a:t>
            </a:r>
          </a:p>
        </p:txBody>
      </p:sp>
      <p:sp>
        <p:nvSpPr>
          <p:cNvPr id="72735" name="Text Box 31"/>
          <p:cNvSpPr txBox="1">
            <a:spLocks noChangeArrowheads="1"/>
          </p:cNvSpPr>
          <p:nvPr/>
        </p:nvSpPr>
        <p:spPr bwMode="auto">
          <a:xfrm>
            <a:off x="3678238" y="38100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CC"/>
                </a:solidFill>
              </a:rPr>
              <a:t>200</a:t>
            </a:r>
          </a:p>
        </p:txBody>
      </p:sp>
      <p:sp>
        <p:nvSpPr>
          <p:cNvPr id="72736" name="Line 32"/>
          <p:cNvSpPr>
            <a:spLocks noChangeShapeType="1"/>
          </p:cNvSpPr>
          <p:nvPr/>
        </p:nvSpPr>
        <p:spPr bwMode="auto">
          <a:xfrm>
            <a:off x="152400" y="589121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6103" name="Text Box 33"/>
          <p:cNvSpPr txBox="1">
            <a:spLocks noChangeArrowheads="1"/>
          </p:cNvSpPr>
          <p:nvPr/>
        </p:nvSpPr>
        <p:spPr bwMode="auto">
          <a:xfrm>
            <a:off x="6858000" y="6400800"/>
            <a:ext cx="315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b="1"/>
              <a:t> </a:t>
            </a:r>
          </a:p>
        </p:txBody>
      </p:sp>
      <p:sp>
        <p:nvSpPr>
          <p:cNvPr id="72738" name="Text Box 34"/>
          <p:cNvSpPr txBox="1">
            <a:spLocks noChangeArrowheads="1"/>
          </p:cNvSpPr>
          <p:nvPr/>
        </p:nvSpPr>
        <p:spPr bwMode="auto">
          <a:xfrm>
            <a:off x="1544638" y="6019800"/>
            <a:ext cx="741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200</a:t>
            </a:r>
          </a:p>
        </p:txBody>
      </p:sp>
      <p:cxnSp>
        <p:nvCxnSpPr>
          <p:cNvPr id="72739" name="AutoShape 35"/>
          <p:cNvCxnSpPr>
            <a:cxnSpLocks noChangeShapeType="1"/>
          </p:cNvCxnSpPr>
          <p:nvPr/>
        </p:nvCxnSpPr>
        <p:spPr bwMode="auto">
          <a:xfrm>
            <a:off x="2209800" y="6172200"/>
            <a:ext cx="4730750" cy="152400"/>
          </a:xfrm>
          <a:prstGeom prst="bentConnector2">
            <a:avLst/>
          </a:prstGeom>
          <a:noFill/>
          <a:ln w="31750">
            <a:solidFill>
              <a:schemeClr val="tx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7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8" grpId="0" animBg="1"/>
      <p:bldP spid="72718" grpId="1" animBg="1"/>
      <p:bldP spid="72719" grpId="0" animBg="1"/>
      <p:bldP spid="72719" grpId="1" animBg="1"/>
      <p:bldP spid="72720" grpId="0"/>
      <p:bldP spid="72721" grpId="0" animBg="1"/>
      <p:bldP spid="72721" grpId="1" animBg="1"/>
      <p:bldP spid="72722" grpId="0"/>
      <p:bldP spid="72723" grpId="0" animBg="1"/>
      <p:bldP spid="72723" grpId="1" animBg="1"/>
      <p:bldP spid="72727" grpId="0" animBg="1"/>
      <p:bldP spid="72727" grpId="1" animBg="1"/>
      <p:bldP spid="72730" grpId="0" animBg="1"/>
      <p:bldP spid="72730" grpId="1" animBg="1"/>
      <p:bldP spid="72734" grpId="0"/>
      <p:bldP spid="72734" grpId="1"/>
      <p:bldP spid="72735" grpId="0"/>
      <p:bldP spid="72735" grpId="1"/>
      <p:bldP spid="72736" grpId="0" animBg="1"/>
      <p:bldP spid="72736" grpId="1" animBg="1"/>
      <p:bldP spid="72738" grpId="0"/>
      <p:bldP spid="72738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409575" y="714375"/>
            <a:ext cx="84121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class</a:t>
            </a:r>
            <a:r>
              <a:rPr lang="en-US" sz="2800">
                <a:cs typeface="Arial" charset="0"/>
              </a:rPr>
              <a:t> is basically a </a:t>
            </a:r>
            <a:r>
              <a:rPr lang="en-US" sz="2800">
                <a:solidFill>
                  <a:srgbClr val="5E00BC"/>
                </a:solidFill>
                <a:cs typeface="Arial" charset="0"/>
              </a:rPr>
              <a:t>struct</a:t>
            </a:r>
            <a:r>
              <a:rPr lang="en-US" sz="2800">
                <a:cs typeface="Arial" charset="0"/>
              </a:rPr>
              <a:t> with </a:t>
            </a:r>
            <a:r>
              <a:rPr lang="en-US" sz="2800">
                <a:solidFill>
                  <a:srgbClr val="006666"/>
                </a:solidFill>
                <a:cs typeface="Arial" charset="0"/>
              </a:rPr>
              <a:t>built-in functions</a:t>
            </a:r>
            <a:r>
              <a:rPr lang="en-US" sz="2800">
                <a:cs typeface="Arial" charset="0"/>
              </a:rPr>
              <a:t> in addition to member variables.</a:t>
            </a: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28600" y="1981200"/>
            <a:ext cx="4724400" cy="447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  <a:p>
            <a:pPr eaLnBrk="1" hangingPunct="1"/>
            <a:endParaRPr lang="en-US">
              <a:cs typeface="Arial" charset="0"/>
            </a:endParaRPr>
          </a:p>
          <a:p>
            <a:pPr eaLnBrk="1" hangingPunct="1"/>
            <a:r>
              <a:rPr lang="en-US">
                <a:cs typeface="Arial" charset="0"/>
              </a:rPr>
              <a:t>int GetArea(Rect &amp;a)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int area = a.width * </a:t>
            </a:r>
          </a:p>
          <a:p>
            <a:pPr eaLnBrk="1" hangingPunct="1"/>
            <a:r>
              <a:rPr lang="en-US">
                <a:cs typeface="Arial" charset="0"/>
              </a:rPr>
              <a:t>	       a.height;</a:t>
            </a:r>
          </a:p>
          <a:p>
            <a:pPr eaLnBrk="1" hangingPunct="1"/>
            <a:r>
              <a:rPr lang="en-US">
                <a:cs typeface="Arial" charset="0"/>
              </a:rPr>
              <a:t>  return(area);</a:t>
            </a:r>
          </a:p>
          <a:p>
            <a:pPr eaLnBrk="1" hangingPunct="1"/>
            <a:r>
              <a:rPr lang="en-US">
                <a:cs typeface="Arial" charset="0"/>
              </a:rPr>
              <a:t>}</a:t>
            </a: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1981200"/>
            <a:ext cx="27432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struct Rect</a:t>
            </a:r>
          </a:p>
          <a:p>
            <a:pPr eaLnBrk="1" hangingPunct="1"/>
            <a:r>
              <a:rPr lang="en-US">
                <a:cs typeface="Arial" charset="0"/>
              </a:rPr>
              <a:t>{</a:t>
            </a:r>
          </a:p>
          <a:p>
            <a:pPr eaLnBrk="1" hangingPunct="1"/>
            <a:r>
              <a:rPr lang="en-US">
                <a:cs typeface="Arial" charset="0"/>
              </a:rPr>
              <a:t>   int width;</a:t>
            </a:r>
          </a:p>
          <a:p>
            <a:pPr eaLnBrk="1" hangingPunct="1"/>
            <a:r>
              <a:rPr lang="en-US">
                <a:cs typeface="Arial" charset="0"/>
              </a:rPr>
              <a:t>   int height;</a:t>
            </a:r>
          </a:p>
          <a:p>
            <a:pPr eaLnBrk="1" hangingPunct="1"/>
            <a:r>
              <a:rPr lang="en-US">
                <a:cs typeface="Arial" charset="0"/>
              </a:rPr>
              <a:t>};</a:t>
            </a:r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4800600" y="1981200"/>
            <a:ext cx="1023938" cy="438150"/>
          </a:xfrm>
          <a:prstGeom prst="rect">
            <a:avLst/>
          </a:prstGeom>
          <a:solidFill>
            <a:srgbClr val="FFFFFF">
              <a:alpha val="61176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848225" y="1947863"/>
            <a:ext cx="992188" cy="519112"/>
            <a:chOff x="3225" y="2781"/>
            <a:chExt cx="625" cy="387"/>
          </a:xfrm>
        </p:grpSpPr>
        <p:sp>
          <p:nvSpPr>
            <p:cNvPr id="47120" name="Rectangle 8"/>
            <p:cNvSpPr>
              <a:spLocks noChangeArrowheads="1"/>
            </p:cNvSpPr>
            <p:nvPr/>
          </p:nvSpPr>
          <p:spPr bwMode="auto">
            <a:xfrm>
              <a:off x="3264" y="2880"/>
              <a:ext cx="576" cy="240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21" name="Text Box 9"/>
            <p:cNvSpPr txBox="1">
              <a:spLocks noChangeArrowheads="1"/>
            </p:cNvSpPr>
            <p:nvPr/>
          </p:nvSpPr>
          <p:spPr bwMode="auto">
            <a:xfrm>
              <a:off x="3225" y="2781"/>
              <a:ext cx="625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>
                  <a:solidFill>
                    <a:srgbClr val="006666"/>
                  </a:solidFill>
                  <a:cs typeface="Arial" charset="0"/>
                </a:rPr>
                <a:t>class</a:t>
              </a:r>
            </a:p>
          </p:txBody>
        </p:sp>
      </p:grp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4710113" y="2770188"/>
            <a:ext cx="3011487" cy="1112837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4848225" y="2728913"/>
            <a:ext cx="4572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   int width;</a:t>
            </a:r>
          </a:p>
          <a:p>
            <a:r>
              <a:rPr lang="en-US" sz="2400">
                <a:cs typeface="Arial" charset="0"/>
              </a:rPr>
              <a:t>   int height;</a:t>
            </a:r>
          </a:p>
          <a:p>
            <a:r>
              <a:rPr lang="en-US" sz="2400">
                <a:cs typeface="Arial" charset="0"/>
              </a:rPr>
              <a:t>};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23838" y="4176713"/>
            <a:ext cx="45720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>
                <a:cs typeface="Arial" charset="0"/>
              </a:rPr>
              <a:t>int GetArea(Rect &amp;a)</a:t>
            </a:r>
          </a:p>
          <a:p>
            <a:r>
              <a:rPr lang="en-US" sz="2400">
                <a:cs typeface="Arial" charset="0"/>
              </a:rPr>
              <a:t>{</a:t>
            </a:r>
          </a:p>
          <a:p>
            <a:r>
              <a:rPr lang="en-US" sz="2400">
                <a:cs typeface="Arial" charset="0"/>
              </a:rPr>
              <a:t>  int area = a.width * </a:t>
            </a:r>
          </a:p>
          <a:p>
            <a:r>
              <a:rPr lang="en-US" sz="2400">
                <a:cs typeface="Arial" charset="0"/>
              </a:rPr>
              <a:t>	       a.height;</a:t>
            </a:r>
          </a:p>
          <a:p>
            <a:r>
              <a:rPr lang="en-US" sz="2400">
                <a:cs typeface="Arial" charset="0"/>
              </a:rPr>
              <a:t>  return(area);</a:t>
            </a:r>
          </a:p>
          <a:p>
            <a:r>
              <a:rPr lang="en-US" sz="2400">
                <a:cs typeface="Arial" charset="0"/>
              </a:rPr>
              <a:t>}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7986713" y="3054350"/>
            <a:ext cx="2165350" cy="487363"/>
            <a:chOff x="5031" y="1924"/>
            <a:chExt cx="1364" cy="307"/>
          </a:xfrm>
        </p:grpSpPr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5106" y="1943"/>
              <a:ext cx="1289" cy="288"/>
            </a:xfrm>
            <a:prstGeom prst="rect">
              <a:avLst/>
            </a:prstGeom>
            <a:solidFill>
              <a:srgbClr val="FFFFFF"/>
            </a:solidFill>
            <a:ln w="38100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 sz="2400"/>
            </a:p>
          </p:txBody>
        </p: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5031" y="1924"/>
              <a:ext cx="1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>
                  <a:cs typeface="Arial" charset="0"/>
                </a:rPr>
                <a:t>)</a:t>
              </a:r>
            </a:p>
          </p:txBody>
        </p:sp>
      </p:grp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6773863" y="3676650"/>
            <a:ext cx="257175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6662738" y="4124325"/>
            <a:ext cx="290512" cy="495300"/>
          </a:xfrm>
          <a:prstGeom prst="rect">
            <a:avLst/>
          </a:prstGeom>
          <a:solidFill>
            <a:srgbClr val="FFFFFF"/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2.87697E-6 L 0.50521 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3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35838E-7 L 0.00087 0.4189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3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209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2601E-6 L 0.53507 -0.162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37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53" y="-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21387E-6 L -0.1191 -1.21387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/>
      <p:bldP spid="73733" grpId="0"/>
      <p:bldP spid="73734" grpId="0" animBg="1"/>
      <p:bldP spid="73738" grpId="0" animBg="1"/>
      <p:bldP spid="73739" grpId="0"/>
      <p:bldP spid="73739" grpId="1"/>
      <p:bldP spid="73740" grpId="0"/>
      <p:bldP spid="73744" grpId="0" animBg="1"/>
      <p:bldP spid="7374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8133" name="Group 5"/>
          <p:cNvGrpSpPr>
            <a:grpSpLocks/>
          </p:cNvGrpSpPr>
          <p:nvPr/>
        </p:nvGrpSpPr>
        <p:grpSpPr bwMode="auto">
          <a:xfrm>
            <a:off x="392113" y="4443413"/>
            <a:ext cx="2778125" cy="2255837"/>
            <a:chOff x="2863" y="2963"/>
            <a:chExt cx="1750" cy="1421"/>
          </a:xfrm>
        </p:grpSpPr>
        <p:sp>
          <p:nvSpPr>
            <p:cNvPr id="48161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750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r;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10;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20;</a:t>
              </a:r>
            </a:p>
            <a:p>
              <a:pPr eaLnBrk="1" hangingPunct="1"/>
              <a:endParaRPr lang="en-US" sz="10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&lt;&lt; </a:t>
              </a:r>
              <a:r>
                <a:rPr lang="en-US" sz="2000" b="1" dirty="0" err="1">
                  <a:solidFill>
                    <a:srgbClr val="006666"/>
                  </a:solidFill>
                  <a:cs typeface="Arial" charset="0"/>
                </a:rPr>
                <a:t>r.</a:t>
              </a:r>
              <a:r>
                <a:rPr lang="en-US" sz="2000" dirty="0" err="1">
                  <a:solidFill>
                    <a:srgbClr val="006666"/>
                  </a:solidFill>
                  <a:cs typeface="Arial" charset="0"/>
                </a:rPr>
                <a:t>GetArea</a:t>
              </a:r>
              <a:r>
                <a:rPr lang="en-US" sz="2000" dirty="0">
                  <a:solidFill>
                    <a:srgbClr val="006666"/>
                  </a:solidFill>
                  <a:cs typeface="Arial" charset="0"/>
                </a:rPr>
                <a:t>();</a:t>
              </a:r>
            </a:p>
          </p:txBody>
        </p:sp>
        <p:sp>
          <p:nvSpPr>
            <p:cNvPr id="48162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sp>
        <p:nvSpPr>
          <p:cNvPr id="74760" name="Line 8"/>
          <p:cNvSpPr>
            <a:spLocks noChangeShapeType="1"/>
          </p:cNvSpPr>
          <p:nvPr/>
        </p:nvSpPr>
        <p:spPr bwMode="auto">
          <a:xfrm>
            <a:off x="342900" y="52387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33925" y="3617913"/>
            <a:ext cx="2660650" cy="1630362"/>
            <a:chOff x="3014" y="2333"/>
            <a:chExt cx="1402" cy="1507"/>
          </a:xfrm>
        </p:grpSpPr>
        <p:sp>
          <p:nvSpPr>
            <p:cNvPr id="48159" name="Rectangle 10"/>
            <p:cNvSpPr>
              <a:spLocks noChangeArrowheads="1"/>
            </p:cNvSpPr>
            <p:nvPr/>
          </p:nvSpPr>
          <p:spPr bwMode="auto">
            <a:xfrm>
              <a:off x="3216" y="2400"/>
              <a:ext cx="1200" cy="14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60" name="Text Box 11"/>
            <p:cNvSpPr txBox="1">
              <a:spLocks noChangeArrowheads="1"/>
            </p:cNvSpPr>
            <p:nvPr/>
          </p:nvSpPr>
          <p:spPr bwMode="auto">
            <a:xfrm>
              <a:off x="3014" y="2333"/>
              <a:ext cx="210" cy="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chemeClr val="tx2"/>
                  </a:solidFill>
                </a:rPr>
                <a:t> </a:t>
              </a:r>
              <a:r>
                <a:rPr lang="en-US">
                  <a:solidFill>
                    <a:schemeClr val="tx2"/>
                  </a:solidFill>
                </a:rPr>
                <a:t>r</a:t>
              </a:r>
            </a:p>
          </p:txBody>
        </p:sp>
      </p:grpSp>
      <p:sp>
        <p:nvSpPr>
          <p:cNvPr id="74764" name="Text Box 12"/>
          <p:cNvSpPr txBox="1">
            <a:spLocks noChangeArrowheads="1"/>
          </p:cNvSpPr>
          <p:nvPr/>
        </p:nvSpPr>
        <p:spPr bwMode="auto">
          <a:xfrm>
            <a:off x="409575" y="790575"/>
            <a:ext cx="446405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 </a:t>
            </a:r>
          </a:p>
          <a:p>
            <a:pPr eaLnBrk="1" hangingPunct="1"/>
            <a:endParaRPr lang="en-US" sz="2000">
              <a:cs typeface="Arial" charset="0"/>
            </a:endParaRP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width</a:t>
            </a:r>
          </a:p>
          <a:p>
            <a:pPr eaLnBrk="1" hangingPunct="1"/>
            <a:r>
              <a:rPr lang="en-US" sz="2000">
                <a:cs typeface="Arial" charset="0"/>
              </a:rPr>
              <a:t>    height</a:t>
            </a:r>
          </a:p>
        </p:txBody>
      </p:sp>
      <p:sp>
        <p:nvSpPr>
          <p:cNvPr id="74765" name="Rectangle 13"/>
          <p:cNvSpPr>
            <a:spLocks noChangeArrowheads="1"/>
          </p:cNvSpPr>
          <p:nvPr/>
        </p:nvSpPr>
        <p:spPr bwMode="auto">
          <a:xfrm>
            <a:off x="5764213" y="4791075"/>
            <a:ext cx="1360487" cy="180975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6" name="Rectangle 14"/>
          <p:cNvSpPr>
            <a:spLocks noChangeArrowheads="1"/>
          </p:cNvSpPr>
          <p:nvPr/>
        </p:nvSpPr>
        <p:spPr bwMode="auto">
          <a:xfrm>
            <a:off x="5764213" y="5019675"/>
            <a:ext cx="1370012" cy="171450"/>
          </a:xfrm>
          <a:prstGeom prst="rect">
            <a:avLst/>
          </a:prstGeom>
          <a:solidFill>
            <a:srgbClr val="80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4767" name="Line 15"/>
          <p:cNvSpPr>
            <a:spLocks noChangeShapeType="1"/>
          </p:cNvSpPr>
          <p:nvPr/>
        </p:nvSpPr>
        <p:spPr bwMode="auto">
          <a:xfrm>
            <a:off x="352425" y="5734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68" name="Text Box 16"/>
          <p:cNvSpPr txBox="1">
            <a:spLocks noChangeArrowheads="1"/>
          </p:cNvSpPr>
          <p:nvPr/>
        </p:nvSpPr>
        <p:spPr bwMode="auto">
          <a:xfrm>
            <a:off x="6162675" y="4705350"/>
            <a:ext cx="4270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74769" name="Line 17"/>
          <p:cNvSpPr>
            <a:spLocks noChangeShapeType="1"/>
          </p:cNvSpPr>
          <p:nvPr/>
        </p:nvSpPr>
        <p:spPr bwMode="auto">
          <a:xfrm>
            <a:off x="342900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0" name="Text Box 18"/>
          <p:cNvSpPr txBox="1">
            <a:spLocks noChangeArrowheads="1"/>
          </p:cNvSpPr>
          <p:nvPr/>
        </p:nvSpPr>
        <p:spPr bwMode="auto">
          <a:xfrm>
            <a:off x="6153150" y="4938713"/>
            <a:ext cx="463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74771" name="Line 19"/>
          <p:cNvSpPr>
            <a:spLocks noChangeShapeType="1"/>
          </p:cNvSpPr>
          <p:nvPr/>
        </p:nvSpPr>
        <p:spPr bwMode="auto">
          <a:xfrm>
            <a:off x="342900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2" name="Line 20"/>
          <p:cNvSpPr>
            <a:spLocks noChangeShapeType="1"/>
          </p:cNvSpPr>
          <p:nvPr/>
        </p:nvSpPr>
        <p:spPr bwMode="auto">
          <a:xfrm>
            <a:off x="5000625" y="38576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73" name="Line 21"/>
          <p:cNvSpPr>
            <a:spLocks noChangeShapeType="1"/>
          </p:cNvSpPr>
          <p:nvPr/>
        </p:nvSpPr>
        <p:spPr bwMode="auto">
          <a:xfrm>
            <a:off x="5086350" y="42100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5105400" y="5410200"/>
            <a:ext cx="1676400" cy="457200"/>
            <a:chOff x="4646" y="3101"/>
            <a:chExt cx="1056" cy="288"/>
          </a:xfrm>
        </p:grpSpPr>
        <p:sp>
          <p:nvSpPr>
            <p:cNvPr id="48157" name="Rectangle 23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158" name="Text Box 24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4777" name="Text Box 25"/>
          <p:cNvSpPr txBox="1">
            <a:spLocks noChangeArrowheads="1"/>
          </p:cNvSpPr>
          <p:nvPr/>
        </p:nvSpPr>
        <p:spPr bwMode="auto">
          <a:xfrm>
            <a:off x="6153150" y="4689475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10</a:t>
            </a:r>
          </a:p>
        </p:txBody>
      </p:sp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6156325" y="4927600"/>
            <a:ext cx="49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400800" y="3905250"/>
            <a:ext cx="346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*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5943600" y="5438775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200</a:t>
            </a:r>
          </a:p>
        </p:txBody>
      </p:sp>
      <p:sp>
        <p:nvSpPr>
          <p:cNvPr id="74781" name="Line 29"/>
          <p:cNvSpPr>
            <a:spLocks noChangeShapeType="1"/>
          </p:cNvSpPr>
          <p:nvPr/>
        </p:nvSpPr>
        <p:spPr bwMode="auto">
          <a:xfrm>
            <a:off x="5095875" y="44196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2" name="Text Box 30"/>
          <p:cNvSpPr txBox="1">
            <a:spLocks noChangeArrowheads="1"/>
          </p:cNvSpPr>
          <p:nvPr/>
        </p:nvSpPr>
        <p:spPr bwMode="auto">
          <a:xfrm>
            <a:off x="5781675" y="4413250"/>
            <a:ext cx="650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200</a:t>
            </a:r>
          </a:p>
        </p:txBody>
      </p:sp>
      <p:sp>
        <p:nvSpPr>
          <p:cNvPr id="48153" name="Text Box 31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7543800" y="1524000"/>
            <a:ext cx="741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200</a:t>
            </a:r>
          </a:p>
        </p:txBody>
      </p:sp>
      <p:sp>
        <p:nvSpPr>
          <p:cNvPr id="74785" name="Line 33"/>
          <p:cNvSpPr>
            <a:spLocks noChangeShapeType="1"/>
          </p:cNvSpPr>
          <p:nvPr/>
        </p:nvSpPr>
        <p:spPr bwMode="auto">
          <a:xfrm>
            <a:off x="4962525" y="46101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4786" name="Line 34"/>
          <p:cNvSpPr>
            <a:spLocks noChangeShapeType="1"/>
          </p:cNvSpPr>
          <p:nvPr/>
        </p:nvSpPr>
        <p:spPr bwMode="auto">
          <a:xfrm>
            <a:off x="352425" y="65055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88557E-6 L 0.41111 0.287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47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56" y="143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476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3.22215E-6 L -0.00746 -0.11884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-59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12949E-6 L 0.0493 -0.15381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-7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00996E-6 L -0.4783 0.24994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24" y="12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7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60" grpId="0" animBg="1"/>
      <p:bldP spid="74760" grpId="1" animBg="1"/>
      <p:bldP spid="74764" grpId="0"/>
      <p:bldP spid="74764" grpId="1"/>
      <p:bldP spid="74764" grpId="2"/>
      <p:bldP spid="74765" grpId="0" animBg="1"/>
      <p:bldP spid="74766" grpId="0" animBg="1"/>
      <p:bldP spid="74767" grpId="0" animBg="1"/>
      <p:bldP spid="74767" grpId="1" animBg="1"/>
      <p:bldP spid="74768" grpId="0"/>
      <p:bldP spid="74769" grpId="0" animBg="1"/>
      <p:bldP spid="74769" grpId="1" animBg="1"/>
      <p:bldP spid="74770" grpId="0"/>
      <p:bldP spid="74771" grpId="0" animBg="1"/>
      <p:bldP spid="74771" grpId="1" animBg="1"/>
      <p:bldP spid="74772" grpId="0" animBg="1"/>
      <p:bldP spid="74772" grpId="1" animBg="1"/>
      <p:bldP spid="74773" grpId="0" animBg="1"/>
      <p:bldP spid="74773" grpId="1" animBg="1"/>
      <p:bldP spid="74777" grpId="0"/>
      <p:bldP spid="74777" grpId="1"/>
      <p:bldP spid="74777" grpId="2"/>
      <p:bldP spid="74778" grpId="0"/>
      <p:bldP spid="74778" grpId="1"/>
      <p:bldP spid="74778" grpId="2"/>
      <p:bldP spid="74779" grpId="0"/>
      <p:bldP spid="74779" grpId="1"/>
      <p:bldP spid="74780" grpId="0"/>
      <p:bldP spid="74780" grpId="1"/>
      <p:bldP spid="74781" grpId="0" animBg="1"/>
      <p:bldP spid="74781" grpId="1" animBg="1"/>
      <p:bldP spid="74782" grpId="0"/>
      <p:bldP spid="74782" grpId="1"/>
      <p:bldP spid="74784" grpId="0"/>
      <p:bldP spid="74785" grpId="0" animBg="1"/>
      <p:bldP spid="74785" grpId="1" animBg="1"/>
      <p:bldP spid="74786" grpId="0" animBg="1"/>
      <p:bldP spid="74786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49157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49206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5;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s.width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s.height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7;</a:t>
              </a:r>
            </a:p>
            <a:p>
              <a:pPr eaLnBrk="1" hangingPunct="1"/>
              <a:endParaRPr lang="en-US" sz="1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chemeClr val="tx2"/>
                  </a:solidFill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</a:rPr>
                <a:t> &lt;&lt; </a:t>
              </a:r>
              <a:r>
                <a:rPr lang="en-US" sz="2000" dirty="0" err="1">
                  <a:solidFill>
                    <a:srgbClr val="6600CC"/>
                  </a:solidFill>
                </a:rPr>
                <a:t>r.GetArea</a:t>
              </a:r>
              <a:r>
                <a:rPr lang="en-US" sz="2000" dirty="0">
                  <a:solidFill>
                    <a:srgbClr val="6600CC"/>
                  </a:solidFill>
                </a:rPr>
                <a:t>();</a:t>
              </a:r>
            </a:p>
            <a:p>
              <a:pPr eaLnBrk="1" hangingPunct="1"/>
              <a:endParaRPr lang="en-US" sz="600" dirty="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 dirty="0">
                  <a:solidFill>
                    <a:schemeClr val="accent2"/>
                  </a:solidFill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</a:rPr>
                <a:t>cout</a:t>
              </a:r>
              <a:r>
                <a:rPr lang="en-US" sz="2000" dirty="0">
                  <a:solidFill>
                    <a:schemeClr val="accent2"/>
                  </a:solidFill>
                </a:rPr>
                <a:t> &lt;&lt; </a:t>
              </a:r>
              <a:r>
                <a:rPr lang="en-US" sz="2000" dirty="0" err="1">
                  <a:solidFill>
                    <a:schemeClr val="accent2"/>
                  </a:solidFill>
                </a:rPr>
                <a:t>s.GetArea</a:t>
              </a:r>
              <a:r>
                <a:rPr lang="en-US" sz="2000" dirty="0">
                  <a:solidFill>
                    <a:schemeClr val="accent2"/>
                  </a:solidFill>
                </a:rPr>
                <a:t>();</a:t>
              </a:r>
            </a:p>
            <a:p>
              <a:pPr eaLnBrk="1" hangingPunct="1"/>
              <a:endParaRPr lang="en-US" sz="2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 dirty="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49207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49200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204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205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49201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202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203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49194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49198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199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49195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49196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7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5798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799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0" name="Text Box 24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5801" name="Line 25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2" name="Text Box 26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5803" name="Line 27"/>
          <p:cNvSpPr>
            <a:spLocks noChangeShapeType="1"/>
          </p:cNvSpPr>
          <p:nvPr/>
        </p:nvSpPr>
        <p:spPr bwMode="auto">
          <a:xfrm>
            <a:off x="36195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4" name="Line 28"/>
          <p:cNvSpPr>
            <a:spLocks noChangeShapeType="1"/>
          </p:cNvSpPr>
          <p:nvPr/>
        </p:nvSpPr>
        <p:spPr bwMode="auto">
          <a:xfrm>
            <a:off x="4857750" y="2762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5" name="Line 29"/>
          <p:cNvSpPr>
            <a:spLocks noChangeShapeType="1"/>
          </p:cNvSpPr>
          <p:nvPr/>
        </p:nvSpPr>
        <p:spPr bwMode="auto">
          <a:xfrm>
            <a:off x="4972050" y="3200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06" name="Text Box 30"/>
          <p:cNvSpPr txBox="1">
            <a:spLocks noChangeArrowheads="1"/>
          </p:cNvSpPr>
          <p:nvPr/>
        </p:nvSpPr>
        <p:spPr bwMode="auto">
          <a:xfrm>
            <a:off x="6267450" y="2809875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5 * 5</a:t>
            </a: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7391400" y="3143250"/>
            <a:ext cx="1676400" cy="457200"/>
            <a:chOff x="4646" y="3101"/>
            <a:chExt cx="1056" cy="288"/>
          </a:xfrm>
        </p:grpSpPr>
        <p:sp>
          <p:nvSpPr>
            <p:cNvPr id="49192" name="Rectangle 32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3" name="Text Box 33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10" name="Text Box 34"/>
          <p:cNvSpPr txBox="1">
            <a:spLocks noChangeArrowheads="1"/>
          </p:cNvSpPr>
          <p:nvPr/>
        </p:nvSpPr>
        <p:spPr bwMode="auto">
          <a:xfrm>
            <a:off x="8331200" y="3181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75811" name="Line 35"/>
          <p:cNvSpPr>
            <a:spLocks noChangeShapeType="1"/>
          </p:cNvSpPr>
          <p:nvPr/>
        </p:nvSpPr>
        <p:spPr bwMode="auto">
          <a:xfrm>
            <a:off x="4972050" y="3419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2" name="Text Box 36"/>
          <p:cNvSpPr txBox="1">
            <a:spLocks noChangeArrowheads="1"/>
          </p:cNvSpPr>
          <p:nvPr/>
        </p:nvSpPr>
        <p:spPr bwMode="auto">
          <a:xfrm>
            <a:off x="5791200" y="3429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3" name="Text Box 37"/>
          <p:cNvSpPr txBox="1">
            <a:spLocks noChangeArrowheads="1"/>
          </p:cNvSpPr>
          <p:nvPr/>
        </p:nvSpPr>
        <p:spPr bwMode="auto">
          <a:xfrm>
            <a:off x="1419225" y="58674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25</a:t>
            </a:r>
          </a:p>
        </p:txBody>
      </p:sp>
      <p:sp>
        <p:nvSpPr>
          <p:cNvPr id="75814" name="Line 38"/>
          <p:cNvSpPr>
            <a:spLocks noChangeShapeType="1"/>
          </p:cNvSpPr>
          <p:nvPr/>
        </p:nvSpPr>
        <p:spPr bwMode="auto">
          <a:xfrm>
            <a:off x="4857750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5" name="Line 39"/>
          <p:cNvSpPr>
            <a:spLocks noChangeShapeType="1"/>
          </p:cNvSpPr>
          <p:nvPr/>
        </p:nvSpPr>
        <p:spPr bwMode="auto">
          <a:xfrm>
            <a:off x="352425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9176" name="Text Box 40"/>
          <p:cNvSpPr txBox="1">
            <a:spLocks noChangeArrowheads="1"/>
          </p:cNvSpPr>
          <p:nvPr/>
        </p:nvSpPr>
        <p:spPr bwMode="auto">
          <a:xfrm>
            <a:off x="6842125" y="960438"/>
            <a:ext cx="1284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Output:</a:t>
            </a:r>
          </a:p>
        </p:txBody>
      </p:sp>
      <p:sp>
        <p:nvSpPr>
          <p:cNvPr id="75817" name="Text Box 41"/>
          <p:cNvSpPr txBox="1">
            <a:spLocks noChangeArrowheads="1"/>
          </p:cNvSpPr>
          <p:nvPr/>
        </p:nvSpPr>
        <p:spPr bwMode="auto">
          <a:xfrm>
            <a:off x="7543800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25</a:t>
            </a:r>
          </a:p>
        </p:txBody>
      </p:sp>
      <p:sp>
        <p:nvSpPr>
          <p:cNvPr id="75818" name="Line 42"/>
          <p:cNvSpPr>
            <a:spLocks noChangeShapeType="1"/>
          </p:cNvSpPr>
          <p:nvPr/>
        </p:nvSpPr>
        <p:spPr bwMode="auto">
          <a:xfrm>
            <a:off x="361950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19" name="Line 43"/>
          <p:cNvSpPr>
            <a:spLocks noChangeShapeType="1"/>
          </p:cNvSpPr>
          <p:nvPr/>
        </p:nvSpPr>
        <p:spPr bwMode="auto">
          <a:xfrm>
            <a:off x="4876800" y="46672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0" name="Line 44"/>
          <p:cNvSpPr>
            <a:spLocks noChangeShapeType="1"/>
          </p:cNvSpPr>
          <p:nvPr/>
        </p:nvSpPr>
        <p:spPr bwMode="auto">
          <a:xfrm>
            <a:off x="4991100" y="5105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1" name="Text Box 45"/>
          <p:cNvSpPr txBox="1">
            <a:spLocks noChangeArrowheads="1"/>
          </p:cNvSpPr>
          <p:nvPr/>
        </p:nvSpPr>
        <p:spPr bwMode="auto">
          <a:xfrm>
            <a:off x="6286500" y="4667250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7 * 7</a:t>
            </a: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7410450" y="5048250"/>
            <a:ext cx="1676400" cy="457200"/>
            <a:chOff x="4646" y="3101"/>
            <a:chExt cx="1056" cy="288"/>
          </a:xfrm>
        </p:grpSpPr>
        <p:sp>
          <p:nvSpPr>
            <p:cNvPr id="49190" name="Rectangle 47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191" name="Text Box 48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5825" name="Text Box 49"/>
          <p:cNvSpPr txBox="1">
            <a:spLocks noChangeArrowheads="1"/>
          </p:cNvSpPr>
          <p:nvPr/>
        </p:nvSpPr>
        <p:spPr bwMode="auto">
          <a:xfrm>
            <a:off x="8350250" y="508635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5826" name="Line 50"/>
          <p:cNvSpPr>
            <a:spLocks noChangeShapeType="1"/>
          </p:cNvSpPr>
          <p:nvPr/>
        </p:nvSpPr>
        <p:spPr bwMode="auto">
          <a:xfrm>
            <a:off x="4991100" y="53244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7" name="Text Box 51"/>
          <p:cNvSpPr txBox="1">
            <a:spLocks noChangeArrowheads="1"/>
          </p:cNvSpPr>
          <p:nvPr/>
        </p:nvSpPr>
        <p:spPr bwMode="auto">
          <a:xfrm>
            <a:off x="5810250" y="533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28" name="Line 52"/>
          <p:cNvSpPr>
            <a:spLocks noChangeShapeType="1"/>
          </p:cNvSpPr>
          <p:nvPr/>
        </p:nvSpPr>
        <p:spPr bwMode="auto">
          <a:xfrm>
            <a:off x="4876800" y="5534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29" name="Text Box 53"/>
          <p:cNvSpPr txBox="1">
            <a:spLocks noChangeArrowheads="1"/>
          </p:cNvSpPr>
          <p:nvPr/>
        </p:nvSpPr>
        <p:spPr bwMode="auto">
          <a:xfrm>
            <a:off x="1438275" y="62388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3300"/>
                </a:solidFill>
              </a:rPr>
              <a:t>49</a:t>
            </a:r>
          </a:p>
        </p:txBody>
      </p:sp>
      <p:sp>
        <p:nvSpPr>
          <p:cNvPr id="75830" name="Line 54"/>
          <p:cNvSpPr>
            <a:spLocks noChangeShapeType="1"/>
          </p:cNvSpPr>
          <p:nvPr/>
        </p:nvSpPr>
        <p:spPr bwMode="auto">
          <a:xfrm>
            <a:off x="371475" y="6667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831" name="Text Box 55"/>
          <p:cNvSpPr txBox="1">
            <a:spLocks noChangeArrowheads="1"/>
          </p:cNvSpPr>
          <p:nvPr/>
        </p:nvSpPr>
        <p:spPr bwMode="auto">
          <a:xfrm>
            <a:off x="8054975" y="1524000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6600CC"/>
                </a:solidFill>
              </a:rPr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5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8" grpId="0" animBg="1"/>
      <p:bldP spid="75798" grpId="1" animBg="1"/>
      <p:bldP spid="75799" grpId="0" animBg="1"/>
      <p:bldP spid="75799" grpId="1" animBg="1"/>
      <p:bldP spid="75800" grpId="0"/>
      <p:bldP spid="75801" grpId="0" animBg="1"/>
      <p:bldP spid="75801" grpId="1" animBg="1"/>
      <p:bldP spid="75802" grpId="0"/>
      <p:bldP spid="75803" grpId="0" animBg="1"/>
      <p:bldP spid="75803" grpId="1" animBg="1"/>
      <p:bldP spid="75804" grpId="0" animBg="1"/>
      <p:bldP spid="75804" grpId="1" animBg="1"/>
      <p:bldP spid="75805" grpId="0" animBg="1"/>
      <p:bldP spid="75805" grpId="1" animBg="1"/>
      <p:bldP spid="75806" grpId="0"/>
      <p:bldP spid="75806" grpId="1"/>
      <p:bldP spid="75810" grpId="0"/>
      <p:bldP spid="75810" grpId="1"/>
      <p:bldP spid="75811" grpId="0" animBg="1"/>
      <p:bldP spid="75811" grpId="1" animBg="1"/>
      <p:bldP spid="75812" grpId="0"/>
      <p:bldP spid="75812" grpId="1"/>
      <p:bldP spid="75813" grpId="0"/>
      <p:bldP spid="75813" grpId="1"/>
      <p:bldP spid="75814" grpId="0" animBg="1"/>
      <p:bldP spid="75814" grpId="1" animBg="1"/>
      <p:bldP spid="75815" grpId="0" animBg="1"/>
      <p:bldP spid="75815" grpId="1" animBg="1"/>
      <p:bldP spid="75817" grpId="0"/>
      <p:bldP spid="75818" grpId="0" animBg="1"/>
      <p:bldP spid="75818" grpId="1" animBg="1"/>
      <p:bldP spid="75819" grpId="0" animBg="1"/>
      <p:bldP spid="75819" grpId="1" animBg="1"/>
      <p:bldP spid="75820" grpId="0" animBg="1"/>
      <p:bldP spid="75820" grpId="1" animBg="1"/>
      <p:bldP spid="75821" grpId="0"/>
      <p:bldP spid="75821" grpId="1"/>
      <p:bldP spid="75825" grpId="0"/>
      <p:bldP spid="75825" grpId="1"/>
      <p:bldP spid="75826" grpId="0" animBg="1"/>
      <p:bldP spid="75826" grpId="1" animBg="1"/>
      <p:bldP spid="75827" grpId="0"/>
      <p:bldP spid="75827" grpId="1"/>
      <p:bldP spid="75828" grpId="0" animBg="1"/>
      <p:bldP spid="75828" grpId="1" animBg="1"/>
      <p:bldP spid="75829" grpId="0"/>
      <p:bldP spid="75829" grpId="1"/>
      <p:bldP spid="75830" grpId="0" animBg="1"/>
      <p:bldP spid="75830" grpId="1" animBg="1"/>
      <p:bldP spid="758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a Class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66700" y="812800"/>
            <a:ext cx="4343400" cy="5969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412750" y="792163"/>
            <a:ext cx="4464050" cy="332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000">
                <a:cs typeface="Arial" charset="0"/>
              </a:rPr>
              <a:t> Rect</a:t>
            </a:r>
          </a:p>
          <a:p>
            <a:pPr eaLnBrk="1" hangingPunct="1"/>
            <a:r>
              <a:rPr lang="en-US" sz="2000">
                <a:cs typeface="Arial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{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  <a:cs typeface="Arial" charset="0"/>
              </a:rPr>
              <a:t>    }</a:t>
            </a:r>
          </a:p>
          <a:p>
            <a:pPr eaLnBrk="1" hangingPunct="1"/>
            <a:endParaRPr lang="en-US" sz="1200">
              <a:solidFill>
                <a:schemeClr val="accent2"/>
              </a:solidFill>
              <a:cs typeface="Arial" charset="0"/>
            </a:endParaRPr>
          </a:p>
          <a:p>
            <a:pPr eaLnBrk="1" hangingPunct="1"/>
            <a:r>
              <a:rPr lang="en-US" sz="2000">
                <a:cs typeface="Arial" charset="0"/>
              </a:rPr>
              <a:t>    int width;</a:t>
            </a:r>
          </a:p>
          <a:p>
            <a:pPr eaLnBrk="1" hangingPunct="1"/>
            <a:r>
              <a:rPr lang="en-US" sz="2000">
                <a:cs typeface="Arial" charset="0"/>
              </a:rPr>
              <a:t>    int height;</a:t>
            </a:r>
          </a:p>
          <a:p>
            <a:pPr eaLnBrk="1" hangingPunct="1"/>
            <a:r>
              <a:rPr lang="en-US" sz="2000">
                <a:cs typeface="Arial" charset="0"/>
              </a:rPr>
              <a:t>};</a:t>
            </a:r>
          </a:p>
        </p:txBody>
      </p:sp>
      <p:grpSp>
        <p:nvGrpSpPr>
          <p:cNvPr id="50181" name="Group 5"/>
          <p:cNvGrpSpPr>
            <a:grpSpLocks/>
          </p:cNvGrpSpPr>
          <p:nvPr/>
        </p:nvGrpSpPr>
        <p:grpSpPr bwMode="auto">
          <a:xfrm>
            <a:off x="392113" y="4219575"/>
            <a:ext cx="3000375" cy="3109913"/>
            <a:chOff x="2863" y="2963"/>
            <a:chExt cx="1890" cy="1959"/>
          </a:xfrm>
        </p:grpSpPr>
        <p:sp>
          <p:nvSpPr>
            <p:cNvPr id="50228" name="Text Box 6"/>
            <p:cNvSpPr txBox="1">
              <a:spLocks noChangeArrowheads="1"/>
            </p:cNvSpPr>
            <p:nvPr/>
          </p:nvSpPr>
          <p:spPr bwMode="auto">
            <a:xfrm>
              <a:off x="2863" y="2963"/>
              <a:ext cx="1890" cy="1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int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main(void)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{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Rect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r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, 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s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;</a:t>
              </a:r>
            </a:p>
            <a:p>
              <a:pPr eaLnBrk="1" hangingPunct="1"/>
              <a:endParaRPr lang="en-US" sz="1200" dirty="0">
                <a:solidFill>
                  <a:srgbClr val="6600CC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r.width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rgbClr val="6600CC"/>
                  </a:solidFill>
                  <a:cs typeface="Arial" charset="0"/>
                </a:rPr>
                <a:t>r.height</a:t>
              </a:r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= 5;</a:t>
              </a:r>
            </a:p>
            <a:p>
              <a:pPr eaLnBrk="1" hangingPunct="1"/>
              <a:r>
                <a:rPr lang="en-US" sz="2000" dirty="0">
                  <a:solidFill>
                    <a:srgbClr val="6600CC"/>
                  </a:solidFill>
                  <a:cs typeface="Arial" charset="0"/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s.width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</a:t>
              </a:r>
              <a:r>
                <a:rPr lang="en-US" sz="2000" dirty="0" err="1">
                  <a:solidFill>
                    <a:schemeClr val="accent2"/>
                  </a:solidFill>
                  <a:cs typeface="Arial" charset="0"/>
                </a:rPr>
                <a:t>s.height</a:t>
              </a:r>
              <a:r>
                <a:rPr lang="en-US" sz="2000" dirty="0">
                  <a:solidFill>
                    <a:schemeClr val="accent2"/>
                  </a:solidFill>
                  <a:cs typeface="Arial" charset="0"/>
                </a:rPr>
                <a:t> = 7;</a:t>
              </a:r>
            </a:p>
            <a:p>
              <a:pPr eaLnBrk="1" hangingPunct="1"/>
              <a:endParaRPr lang="en-US" sz="1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2000" dirty="0">
                  <a:solidFill>
                    <a:schemeClr val="tx2"/>
                  </a:solidFill>
                </a:rPr>
                <a:t>   </a:t>
              </a:r>
              <a:r>
                <a:rPr lang="en-US" sz="2000" dirty="0" err="1">
                  <a:solidFill>
                    <a:srgbClr val="6600CC"/>
                  </a:solidFill>
                </a:rPr>
                <a:t>cout</a:t>
              </a:r>
              <a:r>
                <a:rPr lang="en-US" sz="2000" dirty="0">
                  <a:solidFill>
                    <a:srgbClr val="6600CC"/>
                  </a:solidFill>
                </a:rPr>
                <a:t> &lt;&lt; </a:t>
              </a:r>
              <a:r>
                <a:rPr lang="en-US" sz="2000" dirty="0" err="1">
                  <a:solidFill>
                    <a:srgbClr val="6600CC"/>
                  </a:solidFill>
                </a:rPr>
                <a:t>r.GetArea</a:t>
              </a:r>
              <a:r>
                <a:rPr lang="en-US" sz="2000" dirty="0">
                  <a:solidFill>
                    <a:srgbClr val="6600CC"/>
                  </a:solidFill>
                </a:rPr>
                <a:t>();</a:t>
              </a:r>
            </a:p>
            <a:p>
              <a:pPr eaLnBrk="1" hangingPunct="1"/>
              <a:endParaRPr lang="en-US" sz="600" dirty="0">
                <a:solidFill>
                  <a:srgbClr val="6600CC"/>
                </a:solidFill>
              </a:endParaRPr>
            </a:p>
            <a:p>
              <a:pPr eaLnBrk="1" hangingPunct="1"/>
              <a:r>
                <a:rPr lang="en-US" sz="2000" dirty="0">
                  <a:solidFill>
                    <a:schemeClr val="accent2"/>
                  </a:solidFill>
                </a:rPr>
                <a:t>   </a:t>
              </a:r>
              <a:r>
                <a:rPr lang="en-US" sz="2000" dirty="0" err="1">
                  <a:solidFill>
                    <a:schemeClr val="accent2"/>
                  </a:solidFill>
                </a:rPr>
                <a:t>cout</a:t>
              </a:r>
              <a:r>
                <a:rPr lang="en-US" sz="2000" dirty="0">
                  <a:solidFill>
                    <a:schemeClr val="accent2"/>
                  </a:solidFill>
                </a:rPr>
                <a:t> &lt;&lt; </a:t>
              </a:r>
              <a:r>
                <a:rPr lang="en-US" sz="2000" dirty="0" err="1">
                  <a:solidFill>
                    <a:schemeClr val="accent2"/>
                  </a:solidFill>
                </a:rPr>
                <a:t>s.GetArea</a:t>
              </a:r>
              <a:r>
                <a:rPr lang="en-US" sz="2000" dirty="0">
                  <a:solidFill>
                    <a:schemeClr val="accent2"/>
                  </a:solidFill>
                </a:rPr>
                <a:t>();</a:t>
              </a:r>
            </a:p>
            <a:p>
              <a:pPr eaLnBrk="1" hangingPunct="1"/>
              <a:endParaRPr lang="en-US" sz="2000" dirty="0">
                <a:solidFill>
                  <a:schemeClr val="accent2"/>
                </a:solidFill>
                <a:cs typeface="Arial" charset="0"/>
              </a:endParaRPr>
            </a:p>
            <a:p>
              <a:pPr eaLnBrk="1" hangingPunct="1"/>
              <a:r>
                <a:rPr lang="en-US" sz="1000" dirty="0">
                  <a:solidFill>
                    <a:srgbClr val="6600CC"/>
                  </a:solidFill>
                  <a:cs typeface="Arial" charset="0"/>
                </a:rPr>
                <a:t>   </a:t>
              </a:r>
            </a:p>
          </p:txBody>
        </p:sp>
        <p:sp>
          <p:nvSpPr>
            <p:cNvPr id="50229" name="Text Box 7"/>
            <p:cNvSpPr txBox="1">
              <a:spLocks noChangeArrowheads="1"/>
            </p:cNvSpPr>
            <p:nvPr/>
          </p:nvSpPr>
          <p:spPr bwMode="auto">
            <a:xfrm>
              <a:off x="3707" y="3927"/>
              <a:ext cx="116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endParaRPr lang="en-US" sz="3200">
                <a:solidFill>
                  <a:srgbClr val="006666"/>
                </a:solidFill>
                <a:cs typeface="Arial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24400" y="2590800"/>
            <a:ext cx="4921250" cy="1784350"/>
            <a:chOff x="2982" y="2284"/>
            <a:chExt cx="3046" cy="1124"/>
          </a:xfrm>
        </p:grpSpPr>
        <p:grpSp>
          <p:nvGrpSpPr>
            <p:cNvPr id="50222" name="Group 9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6" name="Rectangle 10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7" name="Text Box 11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7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r</a:t>
                </a:r>
              </a:p>
            </p:txBody>
          </p:sp>
        </p:grpSp>
        <p:sp>
          <p:nvSpPr>
            <p:cNvPr id="50223" name="Text Box 12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24" name="Rectangle 13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25" name="Rectangle 14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4724400" y="4464050"/>
            <a:ext cx="4979988" cy="1784350"/>
            <a:chOff x="2982" y="2284"/>
            <a:chExt cx="3046" cy="1124"/>
          </a:xfrm>
        </p:grpSpPr>
        <p:grpSp>
          <p:nvGrpSpPr>
            <p:cNvPr id="50216" name="Group 16"/>
            <p:cNvGrpSpPr>
              <a:grpSpLocks/>
            </p:cNvGrpSpPr>
            <p:nvPr/>
          </p:nvGrpSpPr>
          <p:grpSpPr bwMode="auto">
            <a:xfrm>
              <a:off x="2982" y="2284"/>
              <a:ext cx="1670" cy="1124"/>
              <a:chOff x="3014" y="2333"/>
              <a:chExt cx="1402" cy="1507"/>
            </a:xfrm>
          </p:grpSpPr>
          <p:sp>
            <p:nvSpPr>
              <p:cNvPr id="50220" name="Rectangle 17"/>
              <p:cNvSpPr>
                <a:spLocks noChangeArrowheads="1"/>
              </p:cNvSpPr>
              <p:nvPr/>
            </p:nvSpPr>
            <p:spPr bwMode="auto">
              <a:xfrm>
                <a:off x="3216" y="2400"/>
                <a:ext cx="1200" cy="1440"/>
              </a:xfrm>
              <a:prstGeom prst="rect">
                <a:avLst/>
              </a:prstGeom>
              <a:solidFill>
                <a:srgbClr val="CCFFCC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221" name="Text Box 18"/>
              <p:cNvSpPr txBox="1">
                <a:spLocks noChangeArrowheads="1"/>
              </p:cNvSpPr>
              <p:nvPr/>
            </p:nvSpPr>
            <p:spPr bwMode="auto">
              <a:xfrm>
                <a:off x="3014" y="2333"/>
                <a:ext cx="205" cy="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omic Sans MS" pitchFamily="66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en-US" sz="1800">
                    <a:solidFill>
                      <a:schemeClr val="tx2"/>
                    </a:solidFill>
                  </a:rPr>
                  <a:t> </a:t>
                </a:r>
                <a:r>
                  <a:rPr lang="en-US">
                    <a:solidFill>
                      <a:schemeClr val="tx2"/>
                    </a:solidFill>
                  </a:rPr>
                  <a:t>s</a:t>
                </a:r>
              </a:p>
            </p:txBody>
          </p:sp>
        </p:grpSp>
        <p:sp>
          <p:nvSpPr>
            <p:cNvPr id="50217" name="Text Box 19"/>
            <p:cNvSpPr txBox="1">
              <a:spLocks noChangeArrowheads="1"/>
            </p:cNvSpPr>
            <p:nvPr/>
          </p:nvSpPr>
          <p:spPr bwMode="auto">
            <a:xfrm>
              <a:off x="3216" y="2304"/>
              <a:ext cx="2812" cy="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int GetArea()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{ 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int area = width * height;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   return(area);</a:t>
              </a:r>
            </a:p>
            <a:p>
              <a:pPr eaLnBrk="1" hangingPunct="1"/>
              <a:r>
                <a:rPr lang="en-US" sz="1400">
                  <a:solidFill>
                    <a:schemeClr val="accent2"/>
                  </a:solidFill>
                  <a:cs typeface="Arial" charset="0"/>
                </a:rPr>
                <a:t>}</a:t>
              </a:r>
            </a:p>
            <a:p>
              <a:pPr eaLnBrk="1" hangingPunct="1"/>
              <a:endParaRPr lang="en-US" sz="1000">
                <a:cs typeface="Arial" charset="0"/>
              </a:endParaRPr>
            </a:p>
            <a:p>
              <a:pPr eaLnBrk="1" hangingPunct="1"/>
              <a:r>
                <a:rPr lang="en-US" sz="1400">
                  <a:cs typeface="Arial" charset="0"/>
                </a:rPr>
                <a:t>width</a:t>
              </a:r>
            </a:p>
            <a:p>
              <a:pPr eaLnBrk="1" hangingPunct="1"/>
              <a:r>
                <a:rPr lang="en-US" sz="1400">
                  <a:cs typeface="Arial" charset="0"/>
                </a:rPr>
                <a:t>height</a:t>
              </a:r>
            </a:p>
          </p:txBody>
        </p:sp>
        <p:sp>
          <p:nvSpPr>
            <p:cNvPr id="50218" name="Rectangle 20"/>
            <p:cNvSpPr>
              <a:spLocks noChangeArrowheads="1"/>
            </p:cNvSpPr>
            <p:nvPr/>
          </p:nvSpPr>
          <p:spPr bwMode="auto">
            <a:xfrm>
              <a:off x="3631" y="3113"/>
              <a:ext cx="857" cy="114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9" name="Rectangle 21"/>
            <p:cNvSpPr>
              <a:spLocks noChangeArrowheads="1"/>
            </p:cNvSpPr>
            <p:nvPr/>
          </p:nvSpPr>
          <p:spPr bwMode="auto">
            <a:xfrm>
              <a:off x="3631" y="3257"/>
              <a:ext cx="863" cy="108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6822" name="Line 22"/>
          <p:cNvSpPr>
            <a:spLocks noChangeShapeType="1"/>
          </p:cNvSpPr>
          <p:nvPr/>
        </p:nvSpPr>
        <p:spPr bwMode="auto">
          <a:xfrm>
            <a:off x="342900" y="50292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3" name="Line 23"/>
          <p:cNvSpPr>
            <a:spLocks noChangeShapeType="1"/>
          </p:cNvSpPr>
          <p:nvPr/>
        </p:nvSpPr>
        <p:spPr bwMode="auto">
          <a:xfrm>
            <a:off x="352425" y="55245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4" name="Text Box 24"/>
          <p:cNvSpPr txBox="1">
            <a:spLocks noChangeArrowheads="1"/>
          </p:cNvSpPr>
          <p:nvPr/>
        </p:nvSpPr>
        <p:spPr bwMode="auto">
          <a:xfrm>
            <a:off x="4800600" y="76200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chemeClr val="tx2"/>
                </a:solidFill>
              </a:rPr>
              <a:t> and </a:t>
            </a:r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chemeClr val="tx2"/>
                </a:solidFill>
              </a:rPr>
              <a:t> are variables.   </a:t>
            </a:r>
          </a:p>
          <a:p>
            <a:pPr eaLnBrk="1" hangingPunct="1"/>
            <a:r>
              <a:rPr lang="en-US" sz="2000">
                <a:solidFill>
                  <a:schemeClr val="tx2"/>
                </a:solidFill>
              </a:rPr>
              <a:t>In C++ lingo, you can also call them “</a:t>
            </a:r>
            <a:r>
              <a:rPr lang="en-US" sz="2000">
                <a:solidFill>
                  <a:srgbClr val="6600CC"/>
                </a:solidFill>
              </a:rPr>
              <a:t>instances” </a:t>
            </a:r>
            <a:r>
              <a:rPr lang="en-US" sz="2000"/>
              <a:t>or </a:t>
            </a:r>
            <a:r>
              <a:rPr lang="en-US" sz="2000">
                <a:solidFill>
                  <a:srgbClr val="6600CC"/>
                </a:solidFill>
              </a:rPr>
              <a:t>“objects”</a:t>
            </a:r>
            <a:r>
              <a:rPr lang="en-US" sz="2000">
                <a:solidFill>
                  <a:schemeClr val="tx2"/>
                </a:solidFill>
              </a:rPr>
              <a:t>:</a:t>
            </a: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“</a:t>
            </a:r>
            <a:r>
              <a:rPr lang="en-US" sz="2000">
                <a:solidFill>
                  <a:schemeClr val="accent2"/>
                </a:solidFill>
              </a:rPr>
              <a:t>r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a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. </a:t>
            </a:r>
          </a:p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s</a:t>
            </a:r>
            <a:r>
              <a:rPr lang="en-US" sz="2000">
                <a:solidFill>
                  <a:srgbClr val="990000"/>
                </a:solidFill>
              </a:rPr>
              <a:t> is an </a:t>
            </a:r>
            <a:r>
              <a:rPr lang="en-US" sz="2000">
                <a:solidFill>
                  <a:schemeClr val="accent2"/>
                </a:solidFill>
              </a:rPr>
              <a:t>instance</a:t>
            </a:r>
            <a:r>
              <a:rPr lang="en-US" sz="2000">
                <a:solidFill>
                  <a:srgbClr val="990000"/>
                </a:solidFill>
              </a:rPr>
              <a:t> of </a:t>
            </a:r>
            <a:r>
              <a:rPr lang="en-US" sz="2000">
                <a:solidFill>
                  <a:schemeClr val="accent2"/>
                </a:solidFill>
              </a:rPr>
              <a:t>Rect</a:t>
            </a:r>
            <a:r>
              <a:rPr lang="en-US" sz="2000">
                <a:solidFill>
                  <a:srgbClr val="990000"/>
                </a:solidFill>
              </a:rPr>
              <a:t> too.”</a:t>
            </a:r>
          </a:p>
        </p:txBody>
      </p:sp>
      <p:sp>
        <p:nvSpPr>
          <p:cNvPr id="76825" name="Text Box 25"/>
          <p:cNvSpPr txBox="1">
            <a:spLocks noChangeArrowheads="1"/>
          </p:cNvSpPr>
          <p:nvPr/>
        </p:nvSpPr>
        <p:spPr bwMode="auto">
          <a:xfrm>
            <a:off x="4808538" y="869950"/>
            <a:ext cx="4241800" cy="1492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r.width</a:t>
            </a:r>
            <a:r>
              <a:rPr lang="en-US" sz="2000">
                <a:solidFill>
                  <a:schemeClr val="accent2"/>
                </a:solidFill>
              </a:rPr>
              <a:t> and </a:t>
            </a:r>
            <a:r>
              <a:rPr lang="en-US" sz="2000">
                <a:solidFill>
                  <a:srgbClr val="6600CC"/>
                </a:solidFill>
              </a:rPr>
              <a:t>r.height</a:t>
            </a:r>
            <a:r>
              <a:rPr lang="en-US" sz="2000">
                <a:solidFill>
                  <a:schemeClr val="accent2"/>
                </a:solidFill>
              </a:rPr>
              <a:t> are called “member variables”</a:t>
            </a:r>
            <a:endParaRPr lang="en-US" sz="2000">
              <a:solidFill>
                <a:schemeClr val="tx2"/>
              </a:solidFill>
            </a:endParaRPr>
          </a:p>
          <a:p>
            <a:pPr eaLnBrk="1" hangingPunct="1"/>
            <a:endParaRPr lang="en-US" sz="1000">
              <a:solidFill>
                <a:schemeClr val="tx2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r has its own copies of both width and height.</a:t>
            </a:r>
          </a:p>
        </p:txBody>
      </p:sp>
      <p:sp>
        <p:nvSpPr>
          <p:cNvPr id="76826" name="Line 26"/>
          <p:cNvSpPr>
            <a:spLocks noChangeShapeType="1"/>
          </p:cNvSpPr>
          <p:nvPr/>
        </p:nvSpPr>
        <p:spPr bwMode="auto">
          <a:xfrm>
            <a:off x="352425" y="5819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27" name="Text Box 27"/>
          <p:cNvSpPr txBox="1">
            <a:spLocks noChangeArrowheads="1"/>
          </p:cNvSpPr>
          <p:nvPr/>
        </p:nvSpPr>
        <p:spPr bwMode="auto">
          <a:xfrm>
            <a:off x="4943475" y="9525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chemeClr val="accent2"/>
                </a:solidFill>
              </a:rPr>
              <a:t>Clearly, s has its own copies of width and height too.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76828" name="Text Box 28"/>
          <p:cNvSpPr txBox="1">
            <a:spLocks noChangeArrowheads="1"/>
          </p:cNvSpPr>
          <p:nvPr/>
        </p:nvSpPr>
        <p:spPr bwMode="auto">
          <a:xfrm>
            <a:off x="6200775" y="3833813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76829" name="Text Box 29"/>
          <p:cNvSpPr txBox="1">
            <a:spLocks noChangeArrowheads="1"/>
          </p:cNvSpPr>
          <p:nvPr/>
        </p:nvSpPr>
        <p:spPr bwMode="auto">
          <a:xfrm>
            <a:off x="6200775" y="5695950"/>
            <a:ext cx="3079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  <a:p>
            <a:pPr eaLnBrk="1" hangingPunct="1"/>
            <a:r>
              <a:rPr lang="en-US" sz="160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76830" name="Line 30"/>
          <p:cNvSpPr>
            <a:spLocks noChangeShapeType="1"/>
          </p:cNvSpPr>
          <p:nvPr/>
        </p:nvSpPr>
        <p:spPr bwMode="auto">
          <a:xfrm>
            <a:off x="342900" y="62769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1" name="Text Box 31"/>
          <p:cNvSpPr txBox="1">
            <a:spLocks noChangeArrowheads="1"/>
          </p:cNvSpPr>
          <p:nvPr/>
        </p:nvSpPr>
        <p:spPr bwMode="auto">
          <a:xfrm>
            <a:off x="4800600" y="762000"/>
            <a:ext cx="4114800" cy="16446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GetArea is a </a:t>
            </a:r>
            <a:r>
              <a:rPr lang="en-US" sz="2000">
                <a:solidFill>
                  <a:schemeClr val="accent2"/>
                </a:solidFill>
              </a:rPr>
              <a:t>“member function”</a:t>
            </a:r>
            <a:r>
              <a:rPr lang="en-US" sz="2000">
                <a:solidFill>
                  <a:srgbClr val="990000"/>
                </a:solidFill>
              </a:rPr>
              <a:t> of r.  </a:t>
            </a:r>
          </a:p>
          <a:p>
            <a:pPr eaLnBrk="1" hangingPunct="1"/>
            <a:endParaRPr lang="en-US" sz="2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To call a member function of r, write:   </a:t>
            </a:r>
            <a:r>
              <a:rPr lang="en-US" sz="2000">
                <a:solidFill>
                  <a:srgbClr val="6600CC"/>
                </a:solidFill>
              </a:rPr>
              <a:t>r.functionname(</a:t>
            </a:r>
            <a:r>
              <a:rPr lang="en-US" sz="2000">
                <a:solidFill>
                  <a:srgbClr val="006666"/>
                </a:solidFill>
              </a:rPr>
              <a:t>params</a:t>
            </a:r>
            <a:r>
              <a:rPr lang="en-US" sz="2000">
                <a:solidFill>
                  <a:srgbClr val="6600CC"/>
                </a:solidFill>
              </a:rPr>
              <a:t>);</a:t>
            </a:r>
          </a:p>
        </p:txBody>
      </p:sp>
      <p:sp>
        <p:nvSpPr>
          <p:cNvPr id="76832" name="Line 32"/>
          <p:cNvSpPr>
            <a:spLocks noChangeShapeType="1"/>
          </p:cNvSpPr>
          <p:nvPr/>
        </p:nvSpPr>
        <p:spPr bwMode="auto">
          <a:xfrm>
            <a:off x="4886325" y="27717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3" name="Text Box 33"/>
          <p:cNvSpPr txBox="1">
            <a:spLocks noChangeArrowheads="1"/>
          </p:cNvSpPr>
          <p:nvPr/>
        </p:nvSpPr>
        <p:spPr bwMode="auto">
          <a:xfrm>
            <a:off x="4810125" y="762000"/>
            <a:ext cx="4114800" cy="1035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6600CC"/>
                </a:solidFill>
              </a:rPr>
              <a:t>Since we’re in </a:t>
            </a:r>
            <a:r>
              <a:rPr lang="en-US" sz="2000">
                <a:solidFill>
                  <a:srgbClr val="006666"/>
                </a:solidFill>
              </a:rPr>
              <a:t>r</a:t>
            </a:r>
            <a:r>
              <a:rPr lang="en-US" sz="2000">
                <a:solidFill>
                  <a:srgbClr val="6600CC"/>
                </a:solidFill>
              </a:rPr>
              <a:t>, </a:t>
            </a:r>
            <a:r>
              <a:rPr lang="en-US" sz="2000">
                <a:solidFill>
                  <a:srgbClr val="006666"/>
                </a:solidFill>
              </a:rPr>
              <a:t>GetArea</a:t>
            </a:r>
            <a:r>
              <a:rPr lang="en-US" sz="2000">
                <a:solidFill>
                  <a:srgbClr val="6600CC"/>
                </a:solidFill>
              </a:rPr>
              <a:t> works on </a:t>
            </a:r>
            <a:r>
              <a:rPr lang="en-US" sz="2000">
                <a:solidFill>
                  <a:srgbClr val="006666"/>
                </a:solidFill>
              </a:rPr>
              <a:t>r’s</a:t>
            </a:r>
            <a:r>
              <a:rPr lang="en-US" sz="2000">
                <a:solidFill>
                  <a:srgbClr val="6600CC"/>
                </a:solidFill>
              </a:rPr>
              <a:t> member variables:</a:t>
            </a:r>
          </a:p>
          <a:p>
            <a:pPr eaLnBrk="1" hangingPunct="1"/>
            <a:r>
              <a:rPr lang="en-US" sz="2000">
                <a:solidFill>
                  <a:srgbClr val="006666"/>
                </a:solidFill>
              </a:rPr>
              <a:t>r.width</a:t>
            </a:r>
            <a:r>
              <a:rPr lang="en-US" sz="2000">
                <a:solidFill>
                  <a:srgbClr val="6600CC"/>
                </a:solidFill>
              </a:rPr>
              <a:t> and </a:t>
            </a:r>
            <a:r>
              <a:rPr lang="en-US" sz="2000">
                <a:solidFill>
                  <a:srgbClr val="006666"/>
                </a:solidFill>
              </a:rPr>
              <a:t>r.height</a:t>
            </a:r>
            <a:r>
              <a:rPr lang="en-US" sz="200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76834" name="Line 34"/>
          <p:cNvSpPr>
            <a:spLocks noChangeShapeType="1"/>
          </p:cNvSpPr>
          <p:nvPr/>
        </p:nvSpPr>
        <p:spPr bwMode="auto">
          <a:xfrm>
            <a:off x="5000625" y="32099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5" name="Text Box 35"/>
          <p:cNvSpPr txBox="1">
            <a:spLocks noChangeArrowheads="1"/>
          </p:cNvSpPr>
          <p:nvPr/>
        </p:nvSpPr>
        <p:spPr bwMode="auto">
          <a:xfrm>
            <a:off x="6200775" y="3829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6" name="Text Box 36"/>
          <p:cNvSpPr txBox="1">
            <a:spLocks noChangeArrowheads="1"/>
          </p:cNvSpPr>
          <p:nvPr/>
        </p:nvSpPr>
        <p:spPr bwMode="auto">
          <a:xfrm>
            <a:off x="6191250" y="40830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5</a:t>
            </a:r>
          </a:p>
        </p:txBody>
      </p:sp>
      <p:sp>
        <p:nvSpPr>
          <p:cNvPr id="76837" name="Line 37"/>
          <p:cNvSpPr>
            <a:spLocks noChangeShapeType="1"/>
          </p:cNvSpPr>
          <p:nvPr/>
        </p:nvSpPr>
        <p:spPr bwMode="auto">
          <a:xfrm>
            <a:off x="5000625" y="34099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8" name="Line 38"/>
          <p:cNvSpPr>
            <a:spLocks noChangeShapeType="1"/>
          </p:cNvSpPr>
          <p:nvPr/>
        </p:nvSpPr>
        <p:spPr bwMode="auto">
          <a:xfrm>
            <a:off x="4905375" y="3629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39" name="Line 39"/>
          <p:cNvSpPr>
            <a:spLocks noChangeShapeType="1"/>
          </p:cNvSpPr>
          <p:nvPr/>
        </p:nvSpPr>
        <p:spPr bwMode="auto">
          <a:xfrm>
            <a:off x="342900" y="66865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0" name="Text Box 40"/>
          <p:cNvSpPr txBox="1">
            <a:spLocks noChangeArrowheads="1"/>
          </p:cNvSpPr>
          <p:nvPr/>
        </p:nvSpPr>
        <p:spPr bwMode="auto">
          <a:xfrm>
            <a:off x="4810125" y="762000"/>
            <a:ext cx="4114800" cy="7302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This time, we’re calling the </a:t>
            </a:r>
            <a:r>
              <a:rPr lang="en-US" sz="2000">
                <a:solidFill>
                  <a:srgbClr val="006666"/>
                </a:solidFill>
              </a:rPr>
              <a:t>GetArea </a:t>
            </a:r>
            <a:r>
              <a:rPr lang="en-US" sz="2000">
                <a:solidFill>
                  <a:srgbClr val="990000"/>
                </a:solidFill>
              </a:rPr>
              <a:t>function of s.  </a:t>
            </a:r>
          </a:p>
        </p:txBody>
      </p:sp>
      <p:sp>
        <p:nvSpPr>
          <p:cNvPr id="76841" name="Line 41"/>
          <p:cNvSpPr>
            <a:spLocks noChangeShapeType="1"/>
          </p:cNvSpPr>
          <p:nvPr/>
        </p:nvSpPr>
        <p:spPr bwMode="auto">
          <a:xfrm>
            <a:off x="4886325" y="462915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2" name="Line 42"/>
          <p:cNvSpPr>
            <a:spLocks noChangeShapeType="1"/>
          </p:cNvSpPr>
          <p:nvPr/>
        </p:nvSpPr>
        <p:spPr bwMode="auto">
          <a:xfrm>
            <a:off x="5000625" y="50673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3" name="Text Box 43"/>
          <p:cNvSpPr txBox="1">
            <a:spLocks noChangeArrowheads="1"/>
          </p:cNvSpPr>
          <p:nvPr/>
        </p:nvSpPr>
        <p:spPr bwMode="auto">
          <a:xfrm>
            <a:off x="6200775" y="5695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4" name="Text Box 44"/>
          <p:cNvSpPr txBox="1">
            <a:spLocks noChangeArrowheads="1"/>
          </p:cNvSpPr>
          <p:nvPr/>
        </p:nvSpPr>
        <p:spPr bwMode="auto">
          <a:xfrm>
            <a:off x="6191250" y="5949950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F3300"/>
                </a:solidFill>
              </a:rPr>
              <a:t>7</a:t>
            </a:r>
          </a:p>
        </p:txBody>
      </p:sp>
      <p:sp>
        <p:nvSpPr>
          <p:cNvPr id="76845" name="Line 45"/>
          <p:cNvSpPr>
            <a:spLocks noChangeShapeType="1"/>
          </p:cNvSpPr>
          <p:nvPr/>
        </p:nvSpPr>
        <p:spPr bwMode="auto">
          <a:xfrm>
            <a:off x="5000625" y="52673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46" name="Line 46"/>
          <p:cNvSpPr>
            <a:spLocks noChangeShapeType="1"/>
          </p:cNvSpPr>
          <p:nvPr/>
        </p:nvSpPr>
        <p:spPr bwMode="auto">
          <a:xfrm>
            <a:off x="4905375" y="54864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7429500" y="4953000"/>
            <a:ext cx="1676400" cy="457200"/>
            <a:chOff x="4646" y="3101"/>
            <a:chExt cx="1056" cy="288"/>
          </a:xfrm>
        </p:grpSpPr>
        <p:sp>
          <p:nvSpPr>
            <p:cNvPr id="50214" name="Rectangle 48"/>
            <p:cNvSpPr>
              <a:spLocks noChangeArrowheads="1"/>
            </p:cNvSpPr>
            <p:nvPr/>
          </p:nvSpPr>
          <p:spPr bwMode="auto">
            <a:xfrm>
              <a:off x="5126" y="3163"/>
              <a:ext cx="576" cy="192"/>
            </a:xfrm>
            <a:prstGeom prst="rect">
              <a:avLst/>
            </a:prstGeom>
            <a:solidFill>
              <a:srgbClr val="8000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215" name="Text Box 49"/>
            <p:cNvSpPr txBox="1">
              <a:spLocks noChangeArrowheads="1"/>
            </p:cNvSpPr>
            <p:nvPr/>
          </p:nvSpPr>
          <p:spPr bwMode="auto">
            <a:xfrm>
              <a:off x="4646" y="3101"/>
              <a:ext cx="5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tx2"/>
                  </a:solidFill>
                </a:rPr>
                <a:t>area</a:t>
              </a:r>
            </a:p>
          </p:txBody>
        </p:sp>
      </p:grpSp>
      <p:sp>
        <p:nvSpPr>
          <p:cNvPr id="76850" name="Text Box 50"/>
          <p:cNvSpPr txBox="1">
            <a:spLocks noChangeArrowheads="1"/>
          </p:cNvSpPr>
          <p:nvPr/>
        </p:nvSpPr>
        <p:spPr bwMode="auto">
          <a:xfrm>
            <a:off x="4876800" y="781050"/>
            <a:ext cx="4114800" cy="179705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990000"/>
                </a:solidFill>
              </a:rPr>
              <a:t>The </a:t>
            </a:r>
            <a:r>
              <a:rPr lang="en-US" sz="2000">
                <a:solidFill>
                  <a:schemeClr val="accent2"/>
                </a:solidFill>
              </a:rPr>
              <a:t>area</a:t>
            </a:r>
            <a:r>
              <a:rPr lang="en-US" sz="2000">
                <a:solidFill>
                  <a:srgbClr val="990000"/>
                </a:solidFill>
              </a:rPr>
              <a:t> variable is a </a:t>
            </a:r>
            <a:r>
              <a:rPr lang="en-US" sz="2000">
                <a:solidFill>
                  <a:schemeClr val="accent2"/>
                </a:solidFill>
              </a:rPr>
              <a:t>local variable</a:t>
            </a:r>
            <a:r>
              <a:rPr lang="en-US" sz="2000">
                <a:solidFill>
                  <a:srgbClr val="990000"/>
                </a:solidFill>
              </a:rPr>
              <a:t>, just like in regular functions.  </a:t>
            </a:r>
          </a:p>
          <a:p>
            <a:pPr eaLnBrk="1" hangingPunct="1"/>
            <a:endParaRPr lang="en-US" sz="1000">
              <a:solidFill>
                <a:srgbClr val="990000"/>
              </a:solidFill>
            </a:endParaRPr>
          </a:p>
          <a:p>
            <a:pPr eaLnBrk="1" hangingPunct="1"/>
            <a:r>
              <a:rPr lang="en-US" sz="2000">
                <a:solidFill>
                  <a:srgbClr val="990000"/>
                </a:solidFill>
              </a:rPr>
              <a:t>It disappears once our function ends! </a:t>
            </a:r>
          </a:p>
        </p:txBody>
      </p:sp>
      <p:sp>
        <p:nvSpPr>
          <p:cNvPr id="76851" name="Text Box 51"/>
          <p:cNvSpPr txBox="1">
            <a:spLocks noChangeArrowheads="1"/>
          </p:cNvSpPr>
          <p:nvPr/>
        </p:nvSpPr>
        <p:spPr bwMode="auto">
          <a:xfrm>
            <a:off x="8366125" y="4981575"/>
            <a:ext cx="55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solidFill>
                  <a:srgbClr val="FFFF00"/>
                </a:solidFill>
              </a:rPr>
              <a:t>49</a:t>
            </a:r>
          </a:p>
        </p:txBody>
      </p:sp>
      <p:sp>
        <p:nvSpPr>
          <p:cNvPr id="76852" name="Line 52"/>
          <p:cNvSpPr>
            <a:spLocks noChangeShapeType="1"/>
          </p:cNvSpPr>
          <p:nvPr/>
        </p:nvSpPr>
        <p:spPr bwMode="auto">
          <a:xfrm>
            <a:off x="342900" y="681990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53" name="Text Box 53"/>
          <p:cNvSpPr txBox="1">
            <a:spLocks noChangeArrowheads="1"/>
          </p:cNvSpPr>
          <p:nvPr/>
        </p:nvSpPr>
        <p:spPr bwMode="auto">
          <a:xfrm>
            <a:off x="4876800" y="609600"/>
            <a:ext cx="4114800" cy="200660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local variables</a:t>
            </a:r>
            <a:r>
              <a:rPr lang="en-US" sz="1900">
                <a:solidFill>
                  <a:srgbClr val="990000"/>
                </a:solidFill>
              </a:rPr>
              <a:t> for temporary calculations in your member functions. </a:t>
            </a:r>
          </a:p>
          <a:p>
            <a:pPr eaLnBrk="1" hangingPunct="1"/>
            <a:r>
              <a:rPr lang="en-US" sz="1000">
                <a:solidFill>
                  <a:srgbClr val="990000"/>
                </a:solidFill>
              </a:rPr>
              <a:t> </a:t>
            </a:r>
          </a:p>
          <a:p>
            <a:pPr eaLnBrk="1" hangingPunct="1"/>
            <a:r>
              <a:rPr lang="en-US" sz="1900">
                <a:solidFill>
                  <a:srgbClr val="990000"/>
                </a:solidFill>
              </a:rPr>
              <a:t>Use </a:t>
            </a:r>
            <a:r>
              <a:rPr lang="en-US" sz="1900">
                <a:solidFill>
                  <a:schemeClr val="accent2"/>
                </a:solidFill>
              </a:rPr>
              <a:t>member variables </a:t>
            </a:r>
            <a:r>
              <a:rPr lang="en-US" sz="1900">
                <a:solidFill>
                  <a:srgbClr val="990000"/>
                </a:solidFill>
              </a:rPr>
              <a:t>when your class needs to store the values permanently.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6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6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76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76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76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68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76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 nodeType="clickPar">
                      <p:stCondLst>
                        <p:cond delay="indefinite"/>
                      </p:stCondLst>
                      <p:childTnLst>
                        <p:par>
                          <p:cTn id="1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57725E-6 L 0.01128 -0.1385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76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-6926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0218E-6 L 0.07865 -0.17234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76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4" y="-8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 nodeType="clickPar">
                      <p:stCondLst>
                        <p:cond delay="indefinite"/>
                      </p:stCondLst>
                      <p:childTnLst>
                        <p:par>
                          <p:cTn id="2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 nodeType="clickPar">
                      <p:stCondLst>
                        <p:cond delay="indefinite"/>
                      </p:stCondLst>
                      <p:childTnLst>
                        <p:par>
                          <p:cTn id="2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2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22" grpId="0" animBg="1"/>
      <p:bldP spid="76822" grpId="1" animBg="1"/>
      <p:bldP spid="76823" grpId="0" animBg="1"/>
      <p:bldP spid="76823" grpId="1" animBg="1"/>
      <p:bldP spid="76824" grpId="0" animBg="1"/>
      <p:bldP spid="76824" grpId="1" animBg="1"/>
      <p:bldP spid="76825" grpId="0" animBg="1"/>
      <p:bldP spid="76825" grpId="1" animBg="1"/>
      <p:bldP spid="76826" grpId="0" animBg="1"/>
      <p:bldP spid="76826" grpId="1" animBg="1"/>
      <p:bldP spid="76827" grpId="0" animBg="1"/>
      <p:bldP spid="76827" grpId="1" animBg="1"/>
      <p:bldP spid="76828" grpId="0"/>
      <p:bldP spid="76829" grpId="0"/>
      <p:bldP spid="76830" grpId="0" animBg="1"/>
      <p:bldP spid="76830" grpId="1" animBg="1"/>
      <p:bldP spid="76831" grpId="0" animBg="1"/>
      <p:bldP spid="76831" grpId="1" animBg="1"/>
      <p:bldP spid="76832" grpId="0" animBg="1"/>
      <p:bldP spid="76832" grpId="1" animBg="1"/>
      <p:bldP spid="76833" grpId="0" animBg="1"/>
      <p:bldP spid="76833" grpId="1" animBg="1"/>
      <p:bldP spid="76834" grpId="0" animBg="1"/>
      <p:bldP spid="76834" grpId="1" animBg="1"/>
      <p:bldP spid="76835" grpId="0"/>
      <p:bldP spid="76835" grpId="1"/>
      <p:bldP spid="76835" grpId="2"/>
      <p:bldP spid="76836" grpId="0"/>
      <p:bldP spid="76836" grpId="1"/>
      <p:bldP spid="76836" grpId="2"/>
      <p:bldP spid="76837" grpId="0" animBg="1"/>
      <p:bldP spid="76837" grpId="1" animBg="1"/>
      <p:bldP spid="76838" grpId="0" animBg="1"/>
      <p:bldP spid="76838" grpId="1" animBg="1"/>
      <p:bldP spid="76839" grpId="0" animBg="1"/>
      <p:bldP spid="76839" grpId="1" animBg="1"/>
      <p:bldP spid="76840" grpId="0" animBg="1"/>
      <p:bldP spid="76840" grpId="1" animBg="1"/>
      <p:bldP spid="76841" grpId="0" animBg="1"/>
      <p:bldP spid="76841" grpId="1" animBg="1"/>
      <p:bldP spid="76842" grpId="0" animBg="1"/>
      <p:bldP spid="76842" grpId="1" animBg="1"/>
      <p:bldP spid="76843" grpId="0"/>
      <p:bldP spid="76843" grpId="1"/>
      <p:bldP spid="76843" grpId="2"/>
      <p:bldP spid="76844" grpId="0"/>
      <p:bldP spid="76844" grpId="1"/>
      <p:bldP spid="76844" grpId="2"/>
      <p:bldP spid="76845" grpId="0" animBg="1"/>
      <p:bldP spid="76845" grpId="1" animBg="1"/>
      <p:bldP spid="76846" grpId="0" animBg="1"/>
      <p:bldP spid="76846" grpId="1" animBg="1"/>
      <p:bldP spid="76850" grpId="0" animBg="1"/>
      <p:bldP spid="76850" grpId="1" animBg="1"/>
      <p:bldP spid="76851" grpId="0"/>
      <p:bldP spid="76851" grpId="1"/>
      <p:bldP spid="76852" grpId="0" animBg="1"/>
      <p:bldP spid="76852" grpId="1" animBg="1"/>
      <p:bldP spid="76853" grpId="0" animBg="1"/>
      <p:bldP spid="7685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Classes</a:t>
            </a:r>
          </a:p>
        </p:txBody>
      </p:sp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5956300" y="4038600"/>
            <a:ext cx="2987675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int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main(void)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{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r;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r.width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10;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r.height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= 20;</a:t>
            </a:r>
          </a:p>
          <a:p>
            <a:pPr eaLnBrk="1" hangingPunct="1"/>
            <a:r>
              <a:rPr lang="en-US" sz="2200" dirty="0">
                <a:solidFill>
                  <a:srgbClr val="6600CC"/>
                </a:solidFill>
                <a:cs typeface="Arial" charset="0"/>
              </a:rPr>
              <a:t>   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cout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 &lt;&lt; </a:t>
            </a:r>
            <a:r>
              <a:rPr lang="en-US" sz="2200" dirty="0" err="1">
                <a:solidFill>
                  <a:srgbClr val="006666"/>
                </a:solidFill>
                <a:cs typeface="Arial" charset="0"/>
              </a:rPr>
              <a:t>r.</a:t>
            </a:r>
            <a:r>
              <a:rPr lang="en-US" sz="22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 dirty="0">
                <a:solidFill>
                  <a:srgbClr val="6600CC"/>
                </a:solidFill>
                <a:cs typeface="Arial" charset="0"/>
              </a:rPr>
              <a:t>();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4697413" y="911225"/>
            <a:ext cx="4217987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We can add as many functions as we like to our class…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77831" name="Rectangle 7"/>
          <p:cNvSpPr>
            <a:spLocks noChangeArrowheads="1"/>
          </p:cNvSpPr>
          <p:nvPr/>
        </p:nvSpPr>
        <p:spPr bwMode="auto">
          <a:xfrm>
            <a:off x="66675" y="3586163"/>
            <a:ext cx="45720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77832" name="Rectangle 8"/>
          <p:cNvSpPr>
            <a:spLocks noChangeArrowheads="1"/>
          </p:cNvSpPr>
          <p:nvPr/>
        </p:nvSpPr>
        <p:spPr bwMode="auto">
          <a:xfrm>
            <a:off x="381000" y="3429000"/>
            <a:ext cx="52768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</p:txBody>
      </p:sp>
      <p:sp>
        <p:nvSpPr>
          <p:cNvPr id="77833" name="Rectangle 9"/>
          <p:cNvSpPr>
            <a:spLocks noChangeArrowheads="1"/>
          </p:cNvSpPr>
          <p:nvPr/>
        </p:nvSpPr>
        <p:spPr bwMode="auto">
          <a:xfrm>
            <a:off x="6296025" y="5105400"/>
            <a:ext cx="2209800" cy="666750"/>
          </a:xfrm>
          <a:prstGeom prst="rect">
            <a:avLst/>
          </a:prstGeom>
          <a:solidFill>
            <a:srgbClr val="FFFFFF">
              <a:alpha val="94901"/>
            </a:srgbClr>
          </a:solidFill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6235700" y="5211763"/>
            <a:ext cx="25749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r.Initialize(10,20);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08048E-6 L 0.00139 0.292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4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7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9" grpId="0"/>
      <p:bldP spid="77831" grpId="0"/>
      <p:bldP spid="77832" grpId="0"/>
      <p:bldP spid="77833" grpId="0" animBg="1"/>
      <p:bldP spid="778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85725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What You’ll Learn in CS32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09600" y="1152525"/>
            <a:ext cx="8077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/>
              <a:t>Advanced C++ Topics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advanced C++ and Object Oriented Programming</a:t>
            </a:r>
          </a:p>
          <a:p>
            <a:pPr eaLnBrk="1" hangingPunct="1"/>
            <a:r>
              <a:rPr lang="en-US" sz="2000"/>
              <a:t>Data Structures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data structures (e.g., lists, trees)</a:t>
            </a:r>
          </a:p>
          <a:p>
            <a:pPr eaLnBrk="1" hangingPunct="1"/>
            <a:r>
              <a:rPr lang="en-US" sz="2000"/>
              <a:t>Algorithms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the major algorithms (e.g., sorting, searching)</a:t>
            </a:r>
          </a:p>
          <a:p>
            <a:pPr eaLnBrk="1" hangingPunct="1"/>
            <a:r>
              <a:rPr lang="en-US" sz="2000"/>
              <a:t>Building Big Programs</a:t>
            </a:r>
          </a:p>
          <a:p>
            <a:pPr lvl="1" eaLnBrk="1" hangingPunct="1">
              <a:buFontTx/>
              <a:buChar char="•"/>
            </a:pPr>
            <a:r>
              <a:rPr lang="en-US" sz="2000">
                <a:solidFill>
                  <a:srgbClr val="008080"/>
                </a:solidFill>
              </a:rPr>
              <a:t> You’ll learn how to write large (&gt; 500 lines of code) programs</a:t>
            </a:r>
          </a:p>
          <a:p>
            <a:pPr eaLnBrk="1" hangingPunct="1"/>
            <a:endParaRPr lang="en-US" sz="2000">
              <a:solidFill>
                <a:srgbClr val="008080"/>
              </a:solidFill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3951288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>
                <a:cs typeface="Courier New" pitchFamily="49" charset="0"/>
              </a:rPr>
              <a:t>Basically, once you complete CS32, you’ll know </a:t>
            </a:r>
            <a:br>
              <a:rPr lang="en-US" sz="2600">
                <a:cs typeface="Courier New" pitchFamily="49" charset="0"/>
              </a:rPr>
            </a:b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sz="2600">
                <a:cs typeface="Courier New" pitchFamily="49" charset="0"/>
              </a:rPr>
              <a:t> of what you need to </a:t>
            </a:r>
            <a:r>
              <a:rPr lang="en-US" sz="260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sz="2600">
              <a:solidFill>
                <a:srgbClr val="66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153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5800" y="-2286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mtClean="0"/>
              <a:t>Public vs. Private</a:t>
            </a:r>
          </a:p>
        </p:txBody>
      </p:sp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4375150" y="704850"/>
            <a:ext cx="46164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Oh, and there’re two more things we have to add to make our class technically correct…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4724400" y="714375"/>
            <a:ext cx="4110038" cy="15525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#1: The </a:t>
            </a:r>
            <a:r>
              <a:rPr lang="en-US">
                <a:solidFill>
                  <a:srgbClr val="5E00BC"/>
                </a:solidFill>
                <a:cs typeface="Arial" charset="0"/>
              </a:rPr>
              <a:t>public</a:t>
            </a:r>
            <a:r>
              <a:rPr lang="en-US">
                <a:cs typeface="Arial" charset="0"/>
              </a:rPr>
              <a:t> keyword means: </a:t>
            </a:r>
            <a:r>
              <a:rPr lang="en-US">
                <a:solidFill>
                  <a:srgbClr val="006666"/>
                </a:solidFill>
                <a:cs typeface="Arial" charset="0"/>
              </a:rPr>
              <a:t>these functions can be accessed by any part of our program.</a:t>
            </a:r>
          </a:p>
        </p:txBody>
      </p:sp>
      <p:sp>
        <p:nvSpPr>
          <p:cNvPr id="79883" name="Rectangle 11"/>
          <p:cNvSpPr>
            <a:spLocks noChangeArrowheads="1"/>
          </p:cNvSpPr>
          <p:nvPr/>
        </p:nvSpPr>
        <p:spPr bwMode="auto">
          <a:xfrm>
            <a:off x="228600" y="1814513"/>
            <a:ext cx="39624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  <p:sp>
        <p:nvSpPr>
          <p:cNvPr id="79884" name="Rectangle 12"/>
          <p:cNvSpPr>
            <a:spLocks noChangeArrowheads="1"/>
          </p:cNvSpPr>
          <p:nvPr/>
        </p:nvSpPr>
        <p:spPr bwMode="auto">
          <a:xfrm>
            <a:off x="228600" y="3505200"/>
            <a:ext cx="5257800" cy="16764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79885" name="AutoShape 13"/>
          <p:cNvSpPr>
            <a:spLocks noChangeArrowheads="1"/>
          </p:cNvSpPr>
          <p:nvPr/>
        </p:nvSpPr>
        <p:spPr bwMode="auto">
          <a:xfrm>
            <a:off x="4114800" y="3352800"/>
            <a:ext cx="4883150" cy="1143000"/>
          </a:xfrm>
          <a:prstGeom prst="wedgeRoundRectCallout">
            <a:avLst>
              <a:gd name="adj1" fmla="val 2213"/>
              <a:gd name="adj2" fmla="val 81250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200">
                <a:cs typeface="Arial" charset="0"/>
              </a:rPr>
              <a:t>I can call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Rect’s</a:t>
            </a:r>
            <a:r>
              <a:rPr lang="en-US" sz="2200">
                <a:cs typeface="Arial" charset="0"/>
              </a:rPr>
              <a:t> member functions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2200">
                <a:cs typeface="Arial" charset="0"/>
              </a:rPr>
              <a:t> and </a:t>
            </a:r>
            <a:r>
              <a:rPr lang="en-US" sz="2200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2200">
                <a:cs typeface="Arial" charset="0"/>
              </a:rPr>
              <a:t> since they’re public!</a:t>
            </a:r>
          </a:p>
        </p:txBody>
      </p:sp>
      <p:sp>
        <p:nvSpPr>
          <p:cNvPr id="79886" name="Line 14"/>
          <p:cNvSpPr>
            <a:spLocks noChangeShapeType="1"/>
          </p:cNvSpPr>
          <p:nvPr/>
        </p:nvSpPr>
        <p:spPr bwMode="auto">
          <a:xfrm>
            <a:off x="5895975" y="60483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5895975" y="631507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888" name="Text Box 16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98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7" grpId="0"/>
      <p:bldP spid="79877" grpId="1"/>
      <p:bldP spid="79881" grpId="0"/>
      <p:bldP spid="79882" grpId="0" animBg="1"/>
      <p:bldP spid="79883" grpId="0" animBg="1"/>
      <p:bldP spid="79883" grpId="1" animBg="1"/>
      <p:bldP spid="79884" grpId="0" animBg="1"/>
      <p:bldP spid="79884" grpId="1" animBg="1"/>
      <p:bldP spid="79885" grpId="0" animBg="1"/>
      <p:bldP spid="79885" grpId="1" animBg="1"/>
      <p:bldP spid="79886" grpId="0" animBg="1"/>
      <p:bldP spid="79886" grpId="1" animBg="1"/>
      <p:bldP spid="79887" grpId="0" animBg="1"/>
      <p:bldP spid="79887" grpId="1" animBg="1"/>
      <p:bldP spid="7988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9" name="Rectangle 3"/>
          <p:cNvSpPr>
            <a:spLocks noChangeArrowheads="1"/>
          </p:cNvSpPr>
          <p:nvPr/>
        </p:nvSpPr>
        <p:spPr bwMode="auto">
          <a:xfrm>
            <a:off x="-685800" y="-2286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Public vs. Private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2200">
                <a:cs typeface="Arial" charset="0"/>
              </a:rPr>
              <a:t> Rect</a:t>
            </a:r>
          </a:p>
          <a:p>
            <a:pPr eaLnBrk="1" hangingPunct="1"/>
            <a:r>
              <a:rPr lang="en-US" sz="22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22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2200">
                <a:cs typeface="Arial" charset="0"/>
              </a:rPr>
              <a:t>    { </a:t>
            </a:r>
          </a:p>
          <a:p>
            <a:pPr eaLnBrk="1" hangingPunct="1"/>
            <a:r>
              <a:rPr lang="en-US" sz="22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22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2200">
                <a:cs typeface="Arial" charset="0"/>
              </a:rPr>
              <a:t>    }</a:t>
            </a:r>
            <a:br>
              <a:rPr lang="en-US" sz="2200">
                <a:cs typeface="Arial" charset="0"/>
              </a:rPr>
            </a:br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22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  <a:p>
            <a:pPr eaLnBrk="1" hangingPunct="1"/>
            <a:endParaRPr lang="en-US" sz="1000">
              <a:cs typeface="Arial" charset="0"/>
            </a:endParaRP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66675" y="5562600"/>
            <a:ext cx="45720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    int width;</a:t>
            </a:r>
          </a:p>
          <a:p>
            <a:r>
              <a:rPr lang="en-US" sz="2200">
                <a:cs typeface="Arial" charset="0"/>
              </a:rPr>
              <a:t>    int height;</a:t>
            </a:r>
          </a:p>
          <a:p>
            <a:r>
              <a:rPr lang="en-US" sz="2200">
                <a:cs typeface="Arial" charset="0"/>
              </a:rPr>
              <a:t>};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381000" y="3500438"/>
            <a:ext cx="5121275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cs typeface="Arial" charset="0"/>
              </a:rPr>
              <a:t>void Initialize(int startW, int startH)</a:t>
            </a:r>
          </a:p>
          <a:p>
            <a:r>
              <a:rPr lang="en-US" sz="2200">
                <a:cs typeface="Arial" charset="0"/>
              </a:rPr>
              <a:t>{ </a:t>
            </a:r>
          </a:p>
          <a:p>
            <a:r>
              <a:rPr lang="en-US" sz="2200">
                <a:cs typeface="Arial" charset="0"/>
              </a:rPr>
              <a:t>   width = startW;</a:t>
            </a:r>
          </a:p>
          <a:p>
            <a:r>
              <a:rPr lang="en-US" sz="2200">
                <a:cs typeface="Arial" charset="0"/>
              </a:rPr>
              <a:t>   height = startH;</a:t>
            </a:r>
          </a:p>
          <a:p>
            <a:r>
              <a:rPr lang="en-US" sz="2200">
                <a:cs typeface="Arial" charset="0"/>
              </a:rPr>
              <a:t>}</a:t>
            </a:r>
          </a:p>
        </p:txBody>
      </p:sp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23825" y="13573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152400" y="5167313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4800600" y="623888"/>
            <a:ext cx="41148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200">
                <a:cs typeface="Arial" charset="0"/>
              </a:rPr>
              <a:t>#2: The </a:t>
            </a:r>
            <a:r>
              <a:rPr lang="en-US" sz="2200">
                <a:solidFill>
                  <a:srgbClr val="5E00BC"/>
                </a:solidFill>
                <a:cs typeface="Arial" charset="0"/>
              </a:rPr>
              <a:t>private</a:t>
            </a:r>
            <a:r>
              <a:rPr lang="en-US" sz="2200">
                <a:cs typeface="Arial" charset="0"/>
              </a:rPr>
              <a:t> keyword means: </a:t>
            </a:r>
            <a:r>
              <a:rPr lang="en-US" sz="2200">
                <a:solidFill>
                  <a:srgbClr val="006666"/>
                </a:solidFill>
                <a:cs typeface="Arial" charset="0"/>
              </a:rPr>
              <a:t> these variables may only be accessed by the class’s </a:t>
            </a:r>
            <a:r>
              <a:rPr lang="en-US" sz="2200">
                <a:solidFill>
                  <a:srgbClr val="FF3300"/>
                </a:solidFill>
                <a:cs typeface="Arial" charset="0"/>
              </a:rPr>
              <a:t>member functions</a:t>
            </a:r>
            <a:endParaRPr lang="en-US" sz="2200">
              <a:solidFill>
                <a:srgbClr val="006666"/>
              </a:solidFill>
              <a:cs typeface="Arial" charset="0"/>
            </a:endParaRPr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381000" y="5572125"/>
            <a:ext cx="1671638" cy="722313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5956300" y="4727575"/>
            <a:ext cx="3105150" cy="2052638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</a:t>
            </a:r>
          </a:p>
        </p:txBody>
      </p:sp>
      <p:sp>
        <p:nvSpPr>
          <p:cNvPr id="81932" name="Rectangle 12"/>
          <p:cNvSpPr>
            <a:spLocks noChangeArrowheads="1"/>
          </p:cNvSpPr>
          <p:nvPr/>
        </p:nvSpPr>
        <p:spPr bwMode="auto">
          <a:xfrm>
            <a:off x="4800600" y="2103438"/>
            <a:ext cx="3733800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200">
                <a:solidFill>
                  <a:srgbClr val="006666"/>
                </a:solidFill>
              </a:rPr>
              <a:t>Outside functions may not access private variables, however!</a:t>
            </a:r>
          </a:p>
        </p:txBody>
      </p:sp>
      <p:sp>
        <p:nvSpPr>
          <p:cNvPr id="81933" name="AutoShape 13"/>
          <p:cNvSpPr>
            <a:spLocks noChangeArrowheads="1"/>
          </p:cNvSpPr>
          <p:nvPr/>
        </p:nvSpPr>
        <p:spPr bwMode="auto">
          <a:xfrm>
            <a:off x="1981200" y="190500"/>
            <a:ext cx="4675188" cy="1633538"/>
          </a:xfrm>
          <a:prstGeom prst="wedgeRoundRectCallout">
            <a:avLst>
              <a:gd name="adj1" fmla="val -56588"/>
              <a:gd name="adj2" fmla="val 42421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4" name="Rectangle 14"/>
          <p:cNvSpPr>
            <a:spLocks noChangeArrowheads="1"/>
          </p:cNvSpPr>
          <p:nvPr/>
        </p:nvSpPr>
        <p:spPr bwMode="auto">
          <a:xfrm>
            <a:off x="1933575" y="2414588"/>
            <a:ext cx="20589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 * height</a:t>
            </a:r>
          </a:p>
        </p:txBody>
      </p:sp>
      <p:sp>
        <p:nvSpPr>
          <p:cNvPr id="81935" name="Rectangle 15"/>
          <p:cNvSpPr>
            <a:spLocks noChangeArrowheads="1"/>
          </p:cNvSpPr>
          <p:nvPr/>
        </p:nvSpPr>
        <p:spPr bwMode="auto">
          <a:xfrm>
            <a:off x="638175" y="4171950"/>
            <a:ext cx="10175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3300"/>
                </a:solidFill>
              </a:rPr>
              <a:t>width</a:t>
            </a:r>
            <a:br>
              <a:rPr lang="en-US" sz="2200">
                <a:solidFill>
                  <a:srgbClr val="FF3300"/>
                </a:solidFill>
              </a:rPr>
            </a:br>
            <a:r>
              <a:rPr lang="en-US" sz="2200">
                <a:solidFill>
                  <a:srgbClr val="FF3300"/>
                </a:solidFill>
              </a:rPr>
              <a:t>height</a:t>
            </a:r>
          </a:p>
        </p:txBody>
      </p:sp>
      <p:sp>
        <p:nvSpPr>
          <p:cNvPr id="81936" name="AutoShape 16"/>
          <p:cNvSpPr>
            <a:spLocks noChangeArrowheads="1"/>
          </p:cNvSpPr>
          <p:nvPr/>
        </p:nvSpPr>
        <p:spPr bwMode="auto">
          <a:xfrm>
            <a:off x="2362200" y="1752600"/>
            <a:ext cx="4675188" cy="1633538"/>
          </a:xfrm>
          <a:prstGeom prst="wedgeRoundRectCallout">
            <a:avLst>
              <a:gd name="adj1" fmla="val -70338"/>
              <a:gd name="adj2" fmla="val 58648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a member function </a:t>
            </a:r>
            <a:r>
              <a:rPr lang="en-US" sz="2800" i="1">
                <a:cs typeface="Arial" charset="0"/>
              </a:rPr>
              <a:t>too</a:t>
            </a:r>
            <a:r>
              <a:rPr lang="en-US" sz="2800">
                <a:cs typeface="Arial" charset="0"/>
              </a:rPr>
              <a:t>, so I can access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width</a:t>
            </a:r>
            <a:r>
              <a:rPr lang="en-US" sz="2800">
                <a:cs typeface="Arial" charset="0"/>
              </a:rPr>
              <a:t> and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height</a:t>
            </a:r>
            <a:r>
              <a:rPr lang="en-US" sz="2800">
                <a:cs typeface="Arial" charset="0"/>
              </a:rPr>
              <a:t>.</a:t>
            </a:r>
          </a:p>
        </p:txBody>
      </p:sp>
      <p:sp>
        <p:nvSpPr>
          <p:cNvPr id="81937" name="Text Box 17"/>
          <p:cNvSpPr txBox="1">
            <a:spLocks noChangeArrowheads="1"/>
          </p:cNvSpPr>
          <p:nvPr/>
        </p:nvSpPr>
        <p:spPr bwMode="auto">
          <a:xfrm>
            <a:off x="6176963" y="6391275"/>
            <a:ext cx="2973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3300"/>
                </a:solidFill>
              </a:rPr>
              <a:t>r.width = 10; // ERROR!</a:t>
            </a:r>
          </a:p>
        </p:txBody>
      </p:sp>
      <p:sp>
        <p:nvSpPr>
          <p:cNvPr id="81938" name="AutoShape 18"/>
          <p:cNvSpPr>
            <a:spLocks noChangeArrowheads="1"/>
          </p:cNvSpPr>
          <p:nvPr/>
        </p:nvSpPr>
        <p:spPr bwMode="auto">
          <a:xfrm>
            <a:off x="3276600" y="3048000"/>
            <a:ext cx="5187950" cy="1471613"/>
          </a:xfrm>
          <a:prstGeom prst="wedgeRoundRectCallout">
            <a:avLst>
              <a:gd name="adj1" fmla="val 4528"/>
              <a:gd name="adj2" fmla="val 73843"/>
              <a:gd name="adj3" fmla="val 16667"/>
            </a:avLst>
          </a:prstGeom>
          <a:solidFill>
            <a:schemeClr val="accent1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800">
                <a:cs typeface="Arial" charset="0"/>
              </a:rPr>
              <a:t>I’m </a:t>
            </a:r>
            <a:r>
              <a:rPr lang="en-US" sz="2800" i="1">
                <a:cs typeface="Arial" charset="0"/>
              </a:rPr>
              <a:t>not</a:t>
            </a:r>
            <a:r>
              <a:rPr lang="en-US" sz="2800">
                <a:cs typeface="Arial" charset="0"/>
              </a:rPr>
              <a:t> a member function of </a:t>
            </a:r>
            <a:r>
              <a:rPr lang="en-US" sz="2800">
                <a:solidFill>
                  <a:srgbClr val="6600CC"/>
                </a:solidFill>
                <a:cs typeface="Arial" charset="0"/>
              </a:rPr>
              <a:t>Rect</a:t>
            </a:r>
            <a:r>
              <a:rPr lang="en-US" sz="2800">
                <a:cs typeface="Arial" charset="0"/>
              </a:rPr>
              <a:t> so I can’t access its private variables!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9" grpId="0"/>
      <p:bldP spid="81930" grpId="0" animBg="1"/>
      <p:bldP spid="81930" grpId="1" animBg="1"/>
      <p:bldP spid="81932" grpId="0"/>
      <p:bldP spid="81933" grpId="0" animBg="1"/>
      <p:bldP spid="81933" grpId="1" animBg="1"/>
      <p:bldP spid="81934" grpId="0"/>
      <p:bldP spid="81935" grpId="0"/>
      <p:bldP spid="81936" grpId="0" animBg="1"/>
      <p:bldP spid="81936" grpId="1" animBg="1"/>
      <p:bldP spid="81937" grpId="0"/>
      <p:bldP spid="81938" grpId="0" animBg="1"/>
      <p:bldP spid="8193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9" name="Rectangle 37"/>
          <p:cNvSpPr>
            <a:spLocks noChangeArrowheads="1"/>
          </p:cNvSpPr>
          <p:nvPr/>
        </p:nvSpPr>
        <p:spPr bwMode="auto">
          <a:xfrm>
            <a:off x="117475" y="803275"/>
            <a:ext cx="4375150" cy="60071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002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Using Public+Private Properly</a:t>
            </a: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96838" y="792163"/>
            <a:ext cx="4464050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6666"/>
                </a:solidFill>
                <a:cs typeface="Arial" charset="0"/>
              </a:rPr>
              <a:t>class</a:t>
            </a:r>
            <a:r>
              <a:rPr lang="en-US" sz="1800">
                <a:cs typeface="Arial" charset="0"/>
              </a:rPr>
              <a:t> Rect</a:t>
            </a:r>
          </a:p>
          <a:p>
            <a:pPr eaLnBrk="1" hangingPunct="1"/>
            <a:r>
              <a:rPr lang="en-US" sz="1800">
                <a:cs typeface="Arial" charset="0"/>
              </a:rPr>
              <a:t>{</a:t>
            </a: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r>
              <a:rPr lang="en-US" sz="1800">
                <a:cs typeface="Arial" charset="0"/>
              </a:rPr>
              <a:t>    int GetArea()</a:t>
            </a:r>
          </a:p>
          <a:p>
            <a:pPr eaLnBrk="1" hangingPunct="1"/>
            <a:r>
              <a:rPr lang="en-US" sz="1800">
                <a:cs typeface="Arial" charset="0"/>
              </a:rPr>
              <a:t>    { </a:t>
            </a:r>
          </a:p>
          <a:p>
            <a:pPr eaLnBrk="1" hangingPunct="1"/>
            <a:r>
              <a:rPr lang="en-US" sz="1800">
                <a:cs typeface="Arial" charset="0"/>
              </a:rPr>
              <a:t>      int area = width * height;</a:t>
            </a:r>
          </a:p>
          <a:p>
            <a:pPr eaLnBrk="1" hangingPunct="1"/>
            <a:r>
              <a:rPr lang="en-US" sz="1800">
                <a:cs typeface="Arial" charset="0"/>
              </a:rPr>
              <a:t>      return(area);</a:t>
            </a:r>
          </a:p>
          <a:p>
            <a:pPr eaLnBrk="1" hangingPunct="1"/>
            <a:r>
              <a:rPr lang="en-US" sz="1800">
                <a:cs typeface="Arial" charset="0"/>
              </a:rPr>
              <a:t>    }</a:t>
            </a:r>
            <a:br>
              <a:rPr lang="en-US" sz="1800">
                <a:cs typeface="Arial" charset="0"/>
              </a:rPr>
            </a:br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  <a:p>
            <a:pPr eaLnBrk="1" hangingPunct="1"/>
            <a:endParaRPr lang="en-US" sz="1800">
              <a:cs typeface="Arial" charset="0"/>
            </a:endParaRP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846138" y="6473825"/>
            <a:ext cx="290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cs typeface="Arial" charset="0"/>
              </a:rPr>
              <a:t> </a:t>
            </a: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354013" y="3103563"/>
            <a:ext cx="5121275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800">
                <a:cs typeface="Arial" charset="0"/>
              </a:rPr>
              <a:t>void Initialize(int startW, int startH)</a:t>
            </a:r>
          </a:p>
          <a:p>
            <a:r>
              <a:rPr lang="en-US" sz="1800">
                <a:cs typeface="Arial" charset="0"/>
              </a:rPr>
              <a:t>{ </a:t>
            </a:r>
          </a:p>
          <a:p>
            <a:r>
              <a:rPr lang="en-US" sz="1800">
                <a:cs typeface="Arial" charset="0"/>
              </a:rPr>
              <a:t>   width = startW;</a:t>
            </a:r>
          </a:p>
          <a:p>
            <a:r>
              <a:rPr lang="en-US" sz="1800">
                <a:cs typeface="Arial" charset="0"/>
              </a:rPr>
              <a:t>   height = startH;</a:t>
            </a:r>
          </a:p>
          <a:p>
            <a:r>
              <a:rPr lang="en-US" sz="1800">
                <a:cs typeface="Arial" charset="0"/>
              </a:rPr>
              <a:t>}</a:t>
            </a:r>
          </a:p>
        </p:txBody>
      </p:sp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23825" y="1319213"/>
            <a:ext cx="1104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public:</a:t>
            </a: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152400" y="4537075"/>
            <a:ext cx="1282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rgbClr val="FF3300"/>
                </a:solidFill>
                <a:cs typeface="Arial" charset="0"/>
              </a:rPr>
              <a:t>private:</a:t>
            </a:r>
          </a:p>
        </p:txBody>
      </p:sp>
      <p:sp>
        <p:nvSpPr>
          <p:cNvPr id="83977" name="Text Box 9"/>
          <p:cNvSpPr txBox="1">
            <a:spLocks noChangeArrowheads="1"/>
          </p:cNvSpPr>
          <p:nvPr/>
        </p:nvSpPr>
        <p:spPr bwMode="auto">
          <a:xfrm>
            <a:off x="4519613" y="854075"/>
            <a:ext cx="462438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Put all </a:t>
            </a:r>
            <a:r>
              <a:rPr lang="en-US" sz="2000">
                <a:solidFill>
                  <a:srgbClr val="990000"/>
                </a:solidFill>
              </a:rPr>
              <a:t>variables </a:t>
            </a:r>
            <a:r>
              <a:rPr lang="en-US" sz="2000"/>
              <a:t>and any </a:t>
            </a:r>
            <a:r>
              <a:rPr lang="en-US" sz="2000">
                <a:solidFill>
                  <a:srgbClr val="990000"/>
                </a:solidFill>
              </a:rPr>
              <a:t>internal algorithm functions </a:t>
            </a:r>
            <a:r>
              <a:rPr lang="en-US" sz="2000"/>
              <a:t>in the </a:t>
            </a:r>
            <a:r>
              <a:rPr lang="en-US" sz="2000">
                <a:solidFill>
                  <a:srgbClr val="FF0000"/>
                </a:solidFill>
              </a:rPr>
              <a:t>private</a:t>
            </a:r>
            <a:r>
              <a:rPr lang="en-US" sz="2000">
                <a:solidFill>
                  <a:schemeClr val="tx2"/>
                </a:solidFill>
              </a:rPr>
              <a:t> section to </a:t>
            </a:r>
            <a:r>
              <a:rPr lang="en-US" sz="2000">
                <a:solidFill>
                  <a:schemeClr val="accent2"/>
                </a:solidFill>
              </a:rPr>
              <a:t>hide them</a:t>
            </a:r>
            <a:r>
              <a:rPr lang="en-US" sz="200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83978" name="Text Box 10"/>
          <p:cNvSpPr txBox="1">
            <a:spLocks noChangeArrowheads="1"/>
          </p:cNvSpPr>
          <p:nvPr/>
        </p:nvSpPr>
        <p:spPr bwMode="auto">
          <a:xfrm>
            <a:off x="4859338" y="2000250"/>
            <a:ext cx="3743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(Only your class should know what variables and algorithms it has and how they’re used!)</a:t>
            </a:r>
          </a:p>
        </p:txBody>
      </p:sp>
      <p:sp>
        <p:nvSpPr>
          <p:cNvPr id="83979" name="Text Box 11"/>
          <p:cNvSpPr txBox="1">
            <a:spLocks noChangeArrowheads="1"/>
          </p:cNvSpPr>
          <p:nvPr/>
        </p:nvSpPr>
        <p:spPr bwMode="auto">
          <a:xfrm>
            <a:off x="4675188" y="4603750"/>
            <a:ext cx="4351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solidFill>
                  <a:schemeClr val="tx2"/>
                </a:solidFill>
              </a:rPr>
              <a:t>This is called “</a:t>
            </a:r>
            <a:r>
              <a:rPr lang="en-US">
                <a:solidFill>
                  <a:srgbClr val="6600CC"/>
                </a:solidFill>
              </a:rPr>
              <a:t>encapsulation</a:t>
            </a:r>
            <a:r>
              <a:rPr lang="en-US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4533900" y="3189288"/>
            <a:ext cx="44878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chemeClr val="tx2"/>
                </a:solidFill>
              </a:rPr>
              <a:t>And place all of the functions used to </a:t>
            </a:r>
            <a:r>
              <a:rPr lang="en-US" sz="2000">
                <a:solidFill>
                  <a:srgbClr val="6600CC"/>
                </a:solidFill>
              </a:rPr>
              <a:t>interface </a:t>
            </a:r>
            <a:r>
              <a:rPr lang="en-US" sz="2000">
                <a:solidFill>
                  <a:schemeClr val="tx2"/>
                </a:solidFill>
              </a:rPr>
              <a:t>with your class in the </a:t>
            </a:r>
            <a:r>
              <a:rPr lang="en-US" sz="2000">
                <a:solidFill>
                  <a:srgbClr val="FF0000"/>
                </a:solidFill>
              </a:rPr>
              <a:t>public</a:t>
            </a:r>
            <a:r>
              <a:rPr lang="en-US" sz="2000">
                <a:solidFill>
                  <a:schemeClr val="tx2"/>
                </a:solidFill>
              </a:rPr>
              <a:t> section… So they’re usable by the rest of your program.</a:t>
            </a:r>
          </a:p>
        </p:txBody>
      </p:sp>
      <p:sp>
        <p:nvSpPr>
          <p:cNvPr id="54286" name="Text Box 14"/>
          <p:cNvSpPr txBox="1">
            <a:spLocks noChangeArrowheads="1"/>
          </p:cNvSpPr>
          <p:nvPr/>
        </p:nvSpPr>
        <p:spPr bwMode="auto">
          <a:xfrm>
            <a:off x="5764213" y="5202238"/>
            <a:ext cx="3105150" cy="1625600"/>
          </a:xfrm>
          <a:prstGeom prst="rect">
            <a:avLst/>
          </a:prstGeom>
          <a:solidFill>
            <a:srgbClr val="FFFF99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 err="1">
                <a:cs typeface="Arial" charset="0"/>
              </a:rPr>
              <a:t>int</a:t>
            </a:r>
            <a:r>
              <a:rPr lang="en-US" sz="1800" dirty="0">
                <a:cs typeface="Arial" charset="0"/>
              </a:rPr>
              <a:t> main(void)</a:t>
            </a:r>
          </a:p>
          <a:p>
            <a:pPr eaLnBrk="1" hangingPunct="1"/>
            <a:r>
              <a:rPr lang="en-US" sz="1800" dirty="0">
                <a:cs typeface="Arial" charset="0"/>
              </a:rPr>
              <a:t>{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Rect</a:t>
            </a:r>
            <a:r>
              <a:rPr lang="en-US" sz="1800" dirty="0">
                <a:cs typeface="Arial" charset="0"/>
              </a:rPr>
              <a:t> r;</a:t>
            </a:r>
          </a:p>
          <a:p>
            <a:pPr eaLnBrk="1" hangingPunct="1"/>
            <a:r>
              <a:rPr lang="en-US" sz="800" dirty="0">
                <a:cs typeface="Arial" charset="0"/>
              </a:rPr>
              <a:t>   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Initialize</a:t>
            </a:r>
            <a:r>
              <a:rPr lang="en-US" sz="1800" dirty="0">
                <a:cs typeface="Arial" charset="0"/>
              </a:rPr>
              <a:t>(10,7);</a:t>
            </a:r>
          </a:p>
          <a:p>
            <a:pPr eaLnBrk="1" hangingPunct="1"/>
            <a:r>
              <a:rPr lang="en-US" sz="1800" dirty="0">
                <a:cs typeface="Arial" charset="0"/>
              </a:rPr>
              <a:t>   </a:t>
            </a:r>
            <a:r>
              <a:rPr lang="en-US" sz="1800" dirty="0" err="1">
                <a:cs typeface="Arial" charset="0"/>
              </a:rPr>
              <a:t>cout</a:t>
            </a:r>
            <a:r>
              <a:rPr lang="en-US" sz="1800" dirty="0">
                <a:cs typeface="Arial" charset="0"/>
              </a:rPr>
              <a:t> &lt;&lt; </a:t>
            </a:r>
            <a:r>
              <a:rPr lang="en-US" sz="1800" dirty="0" err="1">
                <a:cs typeface="Arial" charset="0"/>
              </a:rPr>
              <a:t>r.</a:t>
            </a:r>
            <a:r>
              <a:rPr lang="en-US" sz="1800" dirty="0" err="1">
                <a:solidFill>
                  <a:srgbClr val="6600CC"/>
                </a:solidFill>
                <a:cs typeface="Arial" charset="0"/>
              </a:rPr>
              <a:t>GetArea</a:t>
            </a:r>
            <a:r>
              <a:rPr lang="en-US" sz="1800" dirty="0">
                <a:cs typeface="Arial" charset="0"/>
              </a:rPr>
              <a:t>();</a:t>
            </a:r>
          </a:p>
        </p:txBody>
      </p:sp>
      <p:sp>
        <p:nvSpPr>
          <p:cNvPr id="54307" name="Rectangle 35"/>
          <p:cNvSpPr>
            <a:spLocks noChangeArrowheads="1"/>
          </p:cNvSpPr>
          <p:nvPr/>
        </p:nvSpPr>
        <p:spPr bwMode="auto">
          <a:xfrm>
            <a:off x="433388" y="1693863"/>
            <a:ext cx="1535112" cy="2524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Rectangle 36"/>
          <p:cNvSpPr>
            <a:spLocks noChangeArrowheads="1"/>
          </p:cNvSpPr>
          <p:nvPr/>
        </p:nvSpPr>
        <p:spPr bwMode="auto">
          <a:xfrm>
            <a:off x="6824663" y="6491288"/>
            <a:ext cx="1400175" cy="277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Rectangle 38"/>
          <p:cNvSpPr>
            <a:spLocks noChangeArrowheads="1"/>
          </p:cNvSpPr>
          <p:nvPr/>
        </p:nvSpPr>
        <p:spPr bwMode="auto">
          <a:xfrm>
            <a:off x="82550" y="4956175"/>
            <a:ext cx="14970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    int width;</a:t>
            </a:r>
          </a:p>
          <a:p>
            <a:r>
              <a:rPr lang="en-US" sz="1800"/>
              <a:t>    int height</a:t>
            </a:r>
          </a:p>
          <a:p>
            <a:r>
              <a:rPr lang="en-US" sz="1800"/>
              <a:t>};</a:t>
            </a:r>
          </a:p>
        </p:txBody>
      </p:sp>
      <p:sp>
        <p:nvSpPr>
          <p:cNvPr id="54311" name="Rectangle 6"/>
          <p:cNvSpPr>
            <a:spLocks noChangeArrowheads="1"/>
          </p:cNvSpPr>
          <p:nvPr/>
        </p:nvSpPr>
        <p:spPr bwMode="auto">
          <a:xfrm>
            <a:off x="344488" y="4914900"/>
            <a:ext cx="51212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void myComplexAlgorithm(float angle)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{ </a:t>
            </a:r>
          </a:p>
          <a:p>
            <a:r>
              <a:rPr lang="en-US" sz="1700">
                <a:solidFill>
                  <a:srgbClr val="6600CC"/>
                </a:solidFill>
                <a:cs typeface="Arial" charset="0"/>
              </a:rPr>
              <a:t>  width = height * exp(arctan(angle),2);</a:t>
            </a:r>
          </a:p>
          <a:p>
            <a:r>
              <a:rPr lang="en-US" sz="1200">
                <a:solidFill>
                  <a:srgbClr val="6600CC"/>
                </a:solidFill>
                <a:cs typeface="Arial" charset="0"/>
              </a:rPr>
              <a:t>}</a:t>
            </a:r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77800" y="4951413"/>
            <a:ext cx="4276725" cy="1539875"/>
          </a:xfrm>
          <a:prstGeom prst="rect">
            <a:avLst/>
          </a:prstGeom>
          <a:solidFill>
            <a:srgbClr val="CCFF99">
              <a:alpha val="74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-0.00087 0.1372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4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543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43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7" grpId="0"/>
      <p:bldP spid="83978" grpId="0"/>
      <p:bldP spid="83979" grpId="0"/>
      <p:bldP spid="83981" grpId="0"/>
      <p:bldP spid="54307" grpId="0" animBg="1"/>
      <p:bldP spid="54307" grpId="1" animBg="1"/>
      <p:bldP spid="54307" grpId="2" animBg="1"/>
      <p:bldP spid="54308" grpId="0" animBg="1"/>
      <p:bldP spid="54308" grpId="1" animBg="1"/>
      <p:bldP spid="54308" grpId="2" animBg="1"/>
      <p:bldP spid="54310" grpId="0"/>
      <p:bldP spid="54311" grpId="0"/>
      <p:bldP spid="839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133350" y="1219200"/>
            <a:ext cx="4606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>
                <a:cs typeface="Arial" charset="0"/>
              </a:rPr>
              <a:t>Each class is a self-contained, </a:t>
            </a:r>
            <a:br>
              <a:rPr lang="en-US">
                <a:cs typeface="Arial" charset="0"/>
              </a:rPr>
            </a:br>
            <a:r>
              <a:rPr lang="en-US">
                <a:cs typeface="Arial" charset="0"/>
              </a:rPr>
              <a:t>problem-solving unit… </a:t>
            </a:r>
            <a:r>
              <a:rPr lang="en-US" i="1">
                <a:solidFill>
                  <a:srgbClr val="9900FF"/>
                </a:solidFill>
                <a:cs typeface="Arial" charset="0"/>
              </a:rPr>
              <a:t>an ADT!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47625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sz="3600" smtClean="0"/>
              <a:t>Self-contained Problem Solvers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4729163" y="1792288"/>
            <a:ext cx="41925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It contains all of the necessary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data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to solve a certain problem –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simple interface functions</a:t>
            </a:r>
            <a:r>
              <a:rPr lang="en-US" sz="2000">
                <a:cs typeface="Arial" charset="0"/>
              </a:rPr>
              <a:t> to use it.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444500" y="2927350"/>
            <a:ext cx="4192588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The rest of our program </a:t>
            </a:r>
            <a:r>
              <a:rPr lang="en-US" sz="2000">
                <a:solidFill>
                  <a:srgbClr val="FF0000"/>
                </a:solidFill>
                <a:cs typeface="Arial" charset="0"/>
              </a:rPr>
              <a:t>doesn’t</a:t>
            </a:r>
            <a:r>
              <a:rPr lang="en-US" sz="2000">
                <a:cs typeface="Arial" charset="0"/>
              </a:rPr>
              <a:t> need to know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it works</a:t>
            </a:r>
            <a:r>
              <a:rPr lang="en-US" sz="2000">
                <a:cs typeface="Arial" charset="0"/>
              </a:rPr>
              <a:t>, only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how to talk to it</a:t>
            </a:r>
            <a:r>
              <a:rPr lang="en-US" sz="2000">
                <a:solidFill>
                  <a:srgbClr val="008080"/>
                </a:solidFill>
                <a:cs typeface="Arial" charset="0"/>
              </a:rPr>
              <a:t> </a:t>
            </a:r>
            <a:r>
              <a:rPr lang="en-US" sz="2000">
                <a:cs typeface="Arial" charset="0"/>
              </a:rPr>
              <a:t>using </a:t>
            </a:r>
          </a:p>
          <a:p>
            <a:pPr algn="ctr" eaLnBrk="1" hangingPunct="1"/>
            <a:r>
              <a:rPr lang="en-US" sz="2000">
                <a:cs typeface="Arial" charset="0"/>
              </a:rPr>
              <a:t>simple interface functions!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371475" y="5500688"/>
            <a:ext cx="44259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We can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improve</a:t>
            </a:r>
            <a:r>
              <a:rPr lang="en-US" sz="2000">
                <a:cs typeface="Arial" charset="0"/>
              </a:rPr>
              <a:t> its internal logic and variables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later</a:t>
            </a:r>
            <a:r>
              <a:rPr lang="en-US" sz="2000">
                <a:cs typeface="Arial" charset="0"/>
              </a:rPr>
              <a:t> and the rest of our program will still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work as-is</a:t>
            </a:r>
            <a:r>
              <a:rPr lang="en-US" sz="2000">
                <a:cs typeface="Arial" charset="0"/>
              </a:rPr>
              <a:t>!</a:t>
            </a:r>
          </a:p>
        </p:txBody>
      </p:sp>
      <p:pic>
        <p:nvPicPr>
          <p:cNvPr id="5633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4837113"/>
            <a:ext cx="1987550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4867275" y="4159250"/>
            <a:ext cx="35925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>
                <a:cs typeface="Arial" charset="0"/>
              </a:rPr>
              <a:t>Since we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hide </a:t>
            </a:r>
            <a:r>
              <a:rPr lang="en-US" sz="2000">
                <a:cs typeface="Arial" charset="0"/>
              </a:rPr>
              <a:t>our class’s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algorithms</a:t>
            </a:r>
            <a:r>
              <a:rPr lang="en-US" sz="2000">
                <a:cs typeface="Arial" charset="0"/>
              </a:rPr>
              <a:t> and </a:t>
            </a:r>
            <a:r>
              <a:rPr lang="en-US" sz="2000">
                <a:solidFill>
                  <a:srgbClr val="6600CC"/>
                </a:solidFill>
                <a:cs typeface="Arial" charset="0"/>
              </a:rPr>
              <a:t>variables</a:t>
            </a:r>
            <a:r>
              <a:rPr lang="en-US" sz="2000">
                <a:cs typeface="Arial" charset="0"/>
              </a:rPr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22" grpId="0"/>
      <p:bldP spid="86024" grpId="0"/>
      <p:bldP spid="860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71525" y="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Important Dates</a:t>
            </a:r>
          </a:p>
        </p:txBody>
      </p:sp>
      <p:sp>
        <p:nvSpPr>
          <p:cNvPr id="11268" name="Rectangle 67"/>
          <p:cNvSpPr>
            <a:spLocks noChangeArrowheads="1"/>
          </p:cNvSpPr>
          <p:nvPr/>
        </p:nvSpPr>
        <p:spPr bwMode="auto">
          <a:xfrm>
            <a:off x="0" y="16002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sz="2400"/>
          </a:p>
        </p:txBody>
      </p:sp>
      <p:sp>
        <p:nvSpPr>
          <p:cNvPr id="11334" name="Rectangle 2"/>
          <p:cNvSpPr>
            <a:spLocks noChangeArrowheads="1"/>
          </p:cNvSpPr>
          <p:nvPr/>
        </p:nvSpPr>
        <p:spPr bwMode="auto">
          <a:xfrm>
            <a:off x="717550" y="12033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Project #1: Due Tues, Jan </a:t>
            </a:r>
            <a:r>
              <a:rPr lang="en-US" sz="2800" dirty="0" smtClean="0">
                <a:solidFill>
                  <a:schemeClr val="tx2"/>
                </a:solidFill>
              </a:rPr>
              <a:t>13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(next </a:t>
            </a:r>
            <a:r>
              <a:rPr lang="en-US" sz="2800" dirty="0" err="1">
                <a:solidFill>
                  <a:srgbClr val="FF0000"/>
                </a:solidFill>
              </a:rPr>
              <a:t>tues</a:t>
            </a:r>
            <a:r>
              <a:rPr lang="en-US" sz="28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11335" name="Rectangle 2"/>
          <p:cNvSpPr>
            <a:spLocks noChangeArrowheads="1"/>
          </p:cNvSpPr>
          <p:nvPr/>
        </p:nvSpPr>
        <p:spPr bwMode="auto">
          <a:xfrm>
            <a:off x="717550" y="22510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#1: </a:t>
            </a:r>
            <a:r>
              <a:rPr lang="en-US" sz="2800" dirty="0" smtClean="0">
                <a:solidFill>
                  <a:schemeClr val="tx2"/>
                </a:solidFill>
              </a:rPr>
              <a:t>Wed, Jan 28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</a:p>
        </p:txBody>
      </p:sp>
      <p:sp>
        <p:nvSpPr>
          <p:cNvPr id="11338" name="Rectangle 2"/>
          <p:cNvSpPr>
            <a:spLocks noChangeArrowheads="1"/>
          </p:cNvSpPr>
          <p:nvPr/>
        </p:nvSpPr>
        <p:spPr bwMode="auto">
          <a:xfrm>
            <a:off x="787400" y="3706813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Midterm #2: </a:t>
            </a:r>
            <a:r>
              <a:rPr lang="en-US" sz="2800" dirty="0" smtClean="0">
                <a:solidFill>
                  <a:schemeClr val="tx2"/>
                </a:solidFill>
              </a:rPr>
              <a:t>Mon, </a:t>
            </a:r>
            <a:r>
              <a:rPr lang="en-US" sz="2800" dirty="0">
                <a:solidFill>
                  <a:schemeClr val="tx2"/>
                </a:solidFill>
              </a:rPr>
              <a:t>Feb </a:t>
            </a:r>
            <a:r>
              <a:rPr lang="en-US" sz="2800" dirty="0" smtClean="0">
                <a:solidFill>
                  <a:schemeClr val="tx2"/>
                </a:solidFill>
              </a:rPr>
              <a:t>23</a:t>
            </a:r>
            <a:r>
              <a:rPr lang="en-US" sz="2800" baseline="30000" dirty="0" smtClean="0">
                <a:solidFill>
                  <a:schemeClr val="tx2"/>
                </a:solidFill>
              </a:rPr>
              <a:t>rd</a:t>
            </a:r>
            <a:r>
              <a:rPr lang="en-US" sz="2800" dirty="0" smtClean="0">
                <a:solidFill>
                  <a:schemeClr val="tx2"/>
                </a:solidFill>
              </a:rPr>
              <a:t> 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Two choices: </a:t>
            </a:r>
            <a:r>
              <a:rPr lang="en-US" sz="2800" dirty="0" smtClean="0">
                <a:solidFill>
                  <a:schemeClr val="tx2"/>
                </a:solidFill>
              </a:rPr>
              <a:t>5-6:05pm </a:t>
            </a:r>
            <a:r>
              <a:rPr lang="en-US" sz="2800" dirty="0">
                <a:solidFill>
                  <a:srgbClr val="FF0000"/>
                </a:solidFill>
              </a:rPr>
              <a:t>OR </a:t>
            </a:r>
            <a:r>
              <a:rPr lang="en-US" sz="2800" dirty="0" smtClean="0">
                <a:solidFill>
                  <a:schemeClr val="tx2"/>
                </a:solidFill>
              </a:rPr>
              <a:t>5:45-6:50pm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(You must sign up 1 week in advance for either midterm)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1339" name="Rectangle 2"/>
          <p:cNvSpPr>
            <a:spLocks noChangeArrowheads="1"/>
          </p:cNvSpPr>
          <p:nvPr/>
        </p:nvSpPr>
        <p:spPr bwMode="auto">
          <a:xfrm>
            <a:off x="939800" y="5257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</a:rPr>
              <a:t>Final Exam: Sat, March </a:t>
            </a:r>
            <a:r>
              <a:rPr lang="en-US" sz="2800" dirty="0" smtClean="0">
                <a:solidFill>
                  <a:schemeClr val="tx2"/>
                </a:solidFill>
              </a:rPr>
              <a:t>14</a:t>
            </a:r>
            <a:r>
              <a:rPr lang="en-US" sz="2800" baseline="30000" dirty="0" smtClean="0">
                <a:solidFill>
                  <a:schemeClr val="tx2"/>
                </a:solidFill>
              </a:rPr>
              <a:t>th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One choice: </a:t>
            </a:r>
            <a:r>
              <a:rPr lang="en-US" sz="2800" dirty="0" smtClean="0">
                <a:solidFill>
                  <a:schemeClr val="tx2"/>
                </a:solidFill>
              </a:rPr>
              <a:t>11:30-2:30pm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(This is the Saturday </a:t>
            </a:r>
            <a:r>
              <a:rPr lang="en-US" sz="1600" dirty="0">
                <a:solidFill>
                  <a:srgbClr val="FF0000"/>
                </a:solidFill>
              </a:rPr>
              <a:t>BEFORE</a:t>
            </a:r>
            <a:r>
              <a:rPr lang="en-US" sz="1600" dirty="0">
                <a:solidFill>
                  <a:schemeClr val="tx2"/>
                </a:solidFill>
              </a:rPr>
              <a:t> Final’s Week. Don’t forget!)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34" grpId="0"/>
      <p:bldP spid="11335" grpId="0"/>
      <p:bldP spid="11338" grpId="0"/>
      <p:bldP spid="113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117475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/>
              <a:t>Project #1: Due Tues, Jan 13</a:t>
            </a:r>
            <a:r>
              <a:rPr lang="en-US" sz="4000" baseline="30000" dirty="0" smtClean="0"/>
              <a:t>th</a:t>
            </a:r>
            <a:r>
              <a:rPr lang="en-US" sz="4000" dirty="0" smtClean="0"/>
              <a:t> 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384175" y="1074738"/>
            <a:ext cx="446563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</a:t>
            </a:r>
            <a:r>
              <a:rPr lang="en-US">
                <a:solidFill>
                  <a:srgbClr val="A50021"/>
                </a:solidFill>
              </a:rPr>
              <a:t>first CS32 project</a:t>
            </a:r>
            <a:r>
              <a:rPr lang="en-US"/>
              <a:t> is already posted on the class website and is </a:t>
            </a:r>
            <a:r>
              <a:rPr lang="en-US">
                <a:solidFill>
                  <a:srgbClr val="A50021"/>
                </a:solidFill>
              </a:rPr>
              <a:t>due next Tues</a:t>
            </a:r>
            <a:r>
              <a:rPr lang="en-US"/>
              <a:t>!</a:t>
            </a:r>
          </a:p>
        </p:txBody>
      </p:sp>
      <p:sp>
        <p:nvSpPr>
          <p:cNvPr id="192518" name="Text Box 6"/>
          <p:cNvSpPr txBox="1">
            <a:spLocks noChangeArrowheads="1"/>
          </p:cNvSpPr>
          <p:nvPr/>
        </p:nvSpPr>
        <p:spPr bwMode="auto">
          <a:xfrm>
            <a:off x="4986338" y="1198563"/>
            <a:ext cx="3908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In P1, </a:t>
            </a:r>
            <a:r>
              <a:rPr lang="en-US">
                <a:solidFill>
                  <a:srgbClr val="A50021"/>
                </a:solidFill>
              </a:rPr>
              <a:t>we provide you</a:t>
            </a:r>
            <a:r>
              <a:rPr lang="en-US"/>
              <a:t> with a simple </a:t>
            </a:r>
            <a:r>
              <a:rPr lang="en-US">
                <a:solidFill>
                  <a:srgbClr val="A50021"/>
                </a:solidFill>
              </a:rPr>
              <a:t>C++ program</a:t>
            </a:r>
            <a:r>
              <a:rPr lang="en-US"/>
              <a:t>.</a:t>
            </a:r>
          </a:p>
        </p:txBody>
      </p:sp>
      <p:sp>
        <p:nvSpPr>
          <p:cNvPr id="192519" name="Text Box 7"/>
          <p:cNvSpPr txBox="1">
            <a:spLocks noChangeArrowheads="1"/>
          </p:cNvSpPr>
          <p:nvPr/>
        </p:nvSpPr>
        <p:spPr bwMode="auto">
          <a:xfrm>
            <a:off x="274638" y="26193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Your job is to get the program </a:t>
            </a:r>
            <a:r>
              <a:rPr lang="en-US">
                <a:solidFill>
                  <a:srgbClr val="C00000"/>
                </a:solidFill>
              </a:rPr>
              <a:t>c</a:t>
            </a:r>
            <a:r>
              <a:rPr lang="en-US">
                <a:solidFill>
                  <a:srgbClr val="A50021"/>
                </a:solidFill>
              </a:rPr>
              <a:t>ompiling</a:t>
            </a:r>
            <a:r>
              <a:rPr lang="en-US"/>
              <a:t> and then </a:t>
            </a:r>
            <a:r>
              <a:rPr lang="en-US">
                <a:solidFill>
                  <a:srgbClr val="A50021"/>
                </a:solidFill>
              </a:rPr>
              <a:t>make a few changes</a:t>
            </a:r>
            <a:r>
              <a:rPr lang="en-US"/>
              <a:t> to it.</a:t>
            </a:r>
          </a:p>
        </p:txBody>
      </p:sp>
      <p:sp>
        <p:nvSpPr>
          <p:cNvPr id="192520" name="Text Box 8"/>
          <p:cNvSpPr txBox="1">
            <a:spLocks noChangeArrowheads="1"/>
          </p:cNvSpPr>
          <p:nvPr/>
        </p:nvSpPr>
        <p:spPr bwMode="auto">
          <a:xfrm>
            <a:off x="4557713" y="2593975"/>
            <a:ext cx="44656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The goal of P1 is to allow you to </a:t>
            </a:r>
            <a:r>
              <a:rPr lang="en-US">
                <a:solidFill>
                  <a:srgbClr val="A50021"/>
                </a:solidFill>
              </a:rPr>
              <a:t>self-evaluate</a:t>
            </a:r>
            <a:r>
              <a:rPr lang="en-US"/>
              <a:t> to see if you’re ready for CS32.</a:t>
            </a:r>
          </a:p>
        </p:txBody>
      </p:sp>
      <p:sp>
        <p:nvSpPr>
          <p:cNvPr id="192521" name="Text Box 9"/>
          <p:cNvSpPr txBox="1">
            <a:spLocks noChangeArrowheads="1"/>
          </p:cNvSpPr>
          <p:nvPr/>
        </p:nvSpPr>
        <p:spPr bwMode="auto">
          <a:xfrm>
            <a:off x="298450" y="4670425"/>
            <a:ext cx="4465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If you </a:t>
            </a:r>
            <a:r>
              <a:rPr lang="en-US">
                <a:solidFill>
                  <a:srgbClr val="A50021"/>
                </a:solidFill>
              </a:rPr>
              <a:t>feel lost</a:t>
            </a:r>
            <a:r>
              <a:rPr lang="en-US"/>
              <a:t> on P1…</a:t>
            </a:r>
          </a:p>
        </p:txBody>
      </p:sp>
      <p:sp>
        <p:nvSpPr>
          <p:cNvPr id="192522" name="Text Box 10"/>
          <p:cNvSpPr txBox="1">
            <a:spLocks noChangeArrowheads="1"/>
          </p:cNvSpPr>
          <p:nvPr/>
        </p:nvSpPr>
        <p:spPr bwMode="auto">
          <a:xfrm>
            <a:off x="4840288" y="4148138"/>
            <a:ext cx="4062412" cy="25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Drop the class</a:t>
            </a:r>
            <a:r>
              <a:rPr lang="en-US" sz="2200"/>
              <a:t>, review your C++ this quarter and take CS32 in Spring, or</a:t>
            </a:r>
          </a:p>
          <a:p>
            <a:pPr eaLnBrk="1" hangingPunct="1">
              <a:buFontTx/>
              <a:buAutoNum type="arabicPeriod"/>
            </a:pPr>
            <a:endParaRPr lang="en-US" sz="1000"/>
          </a:p>
          <a:p>
            <a:pPr eaLnBrk="1" hangingPunct="1">
              <a:buFontTx/>
              <a:buAutoNum type="arabicPeriod"/>
            </a:pPr>
            <a:r>
              <a:rPr lang="en-US" sz="2200">
                <a:solidFill>
                  <a:srgbClr val="A50021"/>
                </a:solidFill>
              </a:rPr>
              <a:t>Suffer</a:t>
            </a:r>
            <a:r>
              <a:rPr lang="en-US" sz="2200"/>
              <a:t>… Based on history, if you have problems on P1, </a:t>
            </a:r>
            <a:r>
              <a:rPr lang="en-US" sz="2200">
                <a:solidFill>
                  <a:srgbClr val="A50021"/>
                </a:solidFill>
              </a:rPr>
              <a:t>you’ll get a C or lower </a:t>
            </a:r>
            <a:r>
              <a:rPr lang="en-US" sz="2200"/>
              <a:t>in CS32… </a:t>
            </a:r>
            <a:r>
              <a:rPr lang="en-US" sz="2200">
                <a:sym typeface="Wingdings" pitchFamily="2" charset="2"/>
              </a:rPr>
              <a:t></a:t>
            </a:r>
            <a:endParaRPr lang="en-US" sz="2200"/>
          </a:p>
        </p:txBody>
      </p:sp>
      <p:pic>
        <p:nvPicPr>
          <p:cNvPr id="19252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962400"/>
            <a:ext cx="2312988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526" name="Text Box 14"/>
          <p:cNvSpPr txBox="1">
            <a:spLocks noChangeArrowheads="1"/>
          </p:cNvSpPr>
          <p:nvPr/>
        </p:nvSpPr>
        <p:spPr bwMode="auto">
          <a:xfrm>
            <a:off x="385763" y="5091113"/>
            <a:ext cx="44656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/>
              <a:t>You should seriously consider one of two things: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7" grpId="0"/>
      <p:bldP spid="192518" grpId="0"/>
      <p:bldP spid="192519" grpId="0"/>
      <p:bldP spid="192520" grpId="0"/>
      <p:bldP spid="192521" grpId="0"/>
      <p:bldP spid="192522" grpId="0" build="p"/>
      <p:bldP spid="1925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60338" y="5848350"/>
            <a:ext cx="91440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600" b="1" dirty="0" smtClean="0">
                <a:solidFill>
                  <a:srgbClr val="FF3300"/>
                </a:solidFill>
                <a:cs typeface="Courier New" pitchFamily="49" charset="0"/>
              </a:rPr>
              <a:t>But be careful! </a:t>
            </a:r>
            <a:r>
              <a:rPr lang="en-US" sz="2600" dirty="0" smtClean="0"/>
              <a:t>CS32 is </a:t>
            </a:r>
            <a:r>
              <a:rPr lang="en-US" sz="2600" dirty="0"/>
              <a:t>a </a:t>
            </a:r>
            <a:r>
              <a:rPr lang="en-US" sz="2600" dirty="0" err="1"/>
              <a:t>weeder</a:t>
            </a:r>
            <a:r>
              <a:rPr lang="en-US" sz="2600" dirty="0"/>
              <a:t> class and can easily take 30-40 hours per week of work! </a:t>
            </a:r>
            <a:r>
              <a:rPr lang="en-US" sz="2600" dirty="0">
                <a:solidFill>
                  <a:srgbClr val="FF6600"/>
                </a:solidFill>
              </a:rPr>
              <a:t>Don’t slack!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Grading, Curve, etc.</a:t>
            </a: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304800" y="1368425"/>
            <a:ext cx="8410575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600"/>
              <a:t>The average student will get a B- in this class, unless:</a:t>
            </a:r>
          </a:p>
          <a:p>
            <a:pPr eaLnBrk="1" hangingPunct="1"/>
            <a:endParaRPr lang="en-US" sz="2600"/>
          </a:p>
          <a:p>
            <a:pPr eaLnBrk="1" hangingPunct="1"/>
            <a:r>
              <a:rPr lang="en-US" sz="2600"/>
              <a:t>	1. The average student is really, really good OR</a:t>
            </a:r>
          </a:p>
          <a:p>
            <a:pPr eaLnBrk="1" hangingPunct="1"/>
            <a:r>
              <a:rPr lang="en-US" sz="2600"/>
              <a:t>	2. The average student is really, really bad. 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61975" y="3368675"/>
            <a:ext cx="845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800000"/>
                </a:solidFill>
              </a:rPr>
              <a:t>If everyone does well, everyone gets an A.</a:t>
            </a:r>
          </a:p>
        </p:txBody>
      </p:sp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r="5629"/>
          <a:stretch>
            <a:fillRect/>
          </a:stretch>
        </p:blipFill>
        <p:spPr bwMode="auto">
          <a:xfrm>
            <a:off x="3667125" y="3805238"/>
            <a:ext cx="2022475" cy="21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/>
          <a:lstStyle/>
          <a:p>
            <a:pPr eaLnBrk="1" hangingPunct="1"/>
            <a:r>
              <a:rPr lang="en-US" smtClean="0"/>
              <a:t>Academic Integrity Agreement</a:t>
            </a:r>
          </a:p>
        </p:txBody>
      </p:sp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"/>
          <a:stretch>
            <a:fillRect/>
          </a:stretch>
        </p:blipFill>
        <p:spPr bwMode="auto">
          <a:xfrm>
            <a:off x="2554288" y="1281113"/>
            <a:ext cx="4205287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0"/>
          <a:stretch>
            <a:fillRect/>
          </a:stretch>
        </p:blipFill>
        <p:spPr bwMode="auto">
          <a:xfrm>
            <a:off x="2414588" y="1971675"/>
            <a:ext cx="4476750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365125" y="5770563"/>
            <a:ext cx="831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Read the agreement. Don’t get burned!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17984</TotalTime>
  <Words>5177</Words>
  <Application>Microsoft Office PowerPoint</Application>
  <PresentationFormat>On-screen Show (4:3)</PresentationFormat>
  <Paragraphs>1199</Paragraphs>
  <Slides>53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Design</vt:lpstr>
      <vt:lpstr>PowerPoint Presentation</vt:lpstr>
      <vt:lpstr>Pick a # between 1 - 60</vt:lpstr>
      <vt:lpstr>Who Am I?</vt:lpstr>
      <vt:lpstr>Class Website</vt:lpstr>
      <vt:lpstr>What You’ll Learn in CS32</vt:lpstr>
      <vt:lpstr>Important Dates</vt:lpstr>
      <vt:lpstr>Project #1: Due Tues, Jan 13th </vt:lpstr>
      <vt:lpstr>Grading, Curve, etc.</vt:lpstr>
      <vt:lpstr>Academic Integrity Agreement</vt:lpstr>
      <vt:lpstr>Project Grading Policy</vt:lpstr>
      <vt:lpstr>Compilers, Compilers, Compilers!</vt:lpstr>
      <vt:lpstr>Carey’s Thoughts on Teaching</vt:lpstr>
      <vt:lpstr>Letters of Recommendation</vt:lpstr>
      <vt:lpstr>Time for CS</vt:lpstr>
      <vt:lpstr>Class Challenge</vt:lpstr>
      <vt:lpstr>Challenge: Answer</vt:lpstr>
      <vt:lpstr>Algorithms and Data Structures</vt:lpstr>
      <vt:lpstr>What is an Algorithm</vt:lpstr>
      <vt:lpstr>PowerPoint Presentation</vt:lpstr>
      <vt:lpstr>PowerPoint Presentation</vt:lpstr>
      <vt:lpstr>Algorithm Comparison “Guess My Word”</vt:lpstr>
      <vt:lpstr>Algorithm Comparison</vt:lpstr>
      <vt:lpstr>Algorithm Comparison</vt:lpstr>
      <vt:lpstr>Algorithm Comparison</vt:lpstr>
      <vt:lpstr>Hmmm. How Many Guesses?</vt:lpstr>
      <vt:lpstr>Binary Search</vt:lpstr>
      <vt:lpstr>Wow! That’s Significant!</vt:lpstr>
      <vt:lpstr>Data Structures</vt:lpstr>
      <vt:lpstr>PowerPoint Presentation</vt:lpstr>
      <vt:lpstr>A Better Friendship Data Structure</vt:lpstr>
      <vt:lpstr>A Better Friendship Data Structure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PowerPoint Presentation</vt:lpstr>
      <vt:lpstr>Topic #1: C++ structs</vt:lpstr>
      <vt:lpstr>C++ struct types</vt:lpstr>
      <vt:lpstr>C++ struct types</vt:lpstr>
      <vt:lpstr>C++ struct types</vt:lpstr>
      <vt:lpstr>Topic #2: C++ classes</vt:lpstr>
      <vt:lpstr>Classes</vt:lpstr>
      <vt:lpstr>Using a Class</vt:lpstr>
      <vt:lpstr>Using a Class</vt:lpstr>
      <vt:lpstr>Using a Class</vt:lpstr>
      <vt:lpstr>Classes</vt:lpstr>
      <vt:lpstr>Public vs. Private</vt:lpstr>
      <vt:lpstr>PowerPoint Presentation</vt:lpstr>
      <vt:lpstr>Using Public+Private Properly</vt:lpstr>
      <vt:lpstr>Self-contained Problem Solvers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Windows User</cp:lastModifiedBy>
  <cp:revision>854</cp:revision>
  <dcterms:created xsi:type="dcterms:W3CDTF">2003-01-04T20:10:16Z</dcterms:created>
  <dcterms:modified xsi:type="dcterms:W3CDTF">2015-01-05T04:21:34Z</dcterms:modified>
</cp:coreProperties>
</file>